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6" r:id="rId16"/>
    <p:sldId id="267" r:id="rId17"/>
    <p:sldId id="269" r:id="rId18"/>
    <p:sldId id="268" r:id="rId19"/>
    <p:sldId id="271" r:id="rId20"/>
    <p:sldId id="273" r:id="rId21"/>
    <p:sldId id="27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73114"/>
            <a:ext cx="1120140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7785" y="1600201"/>
            <a:ext cx="5522383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600201"/>
            <a:ext cx="5524500" cy="4754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0AB61-C4B2-4BAA-96A6-352212DFC3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73114"/>
            <a:ext cx="11201400" cy="6746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7784" y="1600201"/>
            <a:ext cx="11250083" cy="47545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05C58C-1F89-4766-8665-A9F74D11C0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3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70" r:id="rId17"/>
    <p:sldLayoutId id="214748367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slide" Target="slide5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slide" Target="slide3.xml"/><Relationship Id="rId4" Type="http://schemas.openxmlformats.org/officeDocument/2006/relationships/image" Target="../media/image8.emf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6458" y="524219"/>
            <a:ext cx="7766936" cy="1646302"/>
          </a:xfrm>
        </p:spPr>
        <p:txBody>
          <a:bodyPr/>
          <a:lstStyle/>
          <a:p>
            <a:r>
              <a:rPr lang="id-ID" b="1" dirty="0" smtClean="0">
                <a:solidFill>
                  <a:schemeClr val="tx2"/>
                </a:solidFill>
              </a:rPr>
              <a:t>KONSEP PENGELOLAAN DESTINASI PARIWISATA</a:t>
            </a:r>
            <a:endParaRPr lang="id-ID" b="1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75247" y="2656911"/>
            <a:ext cx="7766936" cy="38211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accent3"/>
              </a:buClr>
              <a:defRPr/>
            </a:pPr>
            <a:endParaRPr lang="id-ID" b="1" dirty="0" smtClean="0">
              <a:solidFill>
                <a:schemeClr val="accent3">
                  <a:lumMod val="75000"/>
                </a:schemeClr>
              </a:solidFill>
              <a:latin typeface="Tempus Sans ITC" pitchFamily="82" charset="0"/>
            </a:endParaRPr>
          </a:p>
          <a:p>
            <a:pPr>
              <a:buClr>
                <a:schemeClr val="accent3"/>
              </a:buClr>
              <a:defRPr/>
            </a:pPr>
            <a:r>
              <a:rPr lang="en-US" b="1" dirty="0" err="1" smtClean="0">
                <a:solidFill>
                  <a:schemeClr val="tx2"/>
                </a:solidFill>
                <a:latin typeface="Tempus Sans ITC" pitchFamily="82" charset="0"/>
              </a:rPr>
              <a:t>Oleh</a:t>
            </a:r>
            <a:r>
              <a:rPr lang="id-ID" b="1" dirty="0" smtClean="0">
                <a:solidFill>
                  <a:schemeClr val="tx2"/>
                </a:solidFill>
                <a:latin typeface="Tempus Sans ITC" pitchFamily="82" charset="0"/>
              </a:rPr>
              <a:t>:</a:t>
            </a:r>
            <a:endParaRPr lang="en-US" b="1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id-ID" sz="2800" b="1" u="sng" dirty="0" smtClean="0">
                <a:solidFill>
                  <a:schemeClr val="tx2"/>
                </a:solidFill>
                <a:latin typeface="Tempus Sans ITC" pitchFamily="82" charset="0"/>
              </a:rPr>
              <a:t>Dr. </a:t>
            </a:r>
            <a:r>
              <a:rPr lang="en-US" sz="2800" b="1" u="sng" dirty="0" smtClean="0">
                <a:solidFill>
                  <a:schemeClr val="tx2"/>
                </a:solidFill>
                <a:latin typeface="Tempus Sans ITC" pitchFamily="82" charset="0"/>
              </a:rPr>
              <a:t>I Wayan Mertha</a:t>
            </a:r>
            <a:r>
              <a:rPr lang="id-ID" sz="2800" b="1" u="sng" dirty="0" smtClean="0">
                <a:solidFill>
                  <a:schemeClr val="tx2"/>
                </a:solidFill>
                <a:latin typeface="Tempus Sans ITC" pitchFamily="82" charset="0"/>
              </a:rPr>
              <a:t>, SE., M.Si</a:t>
            </a:r>
            <a:endParaRPr lang="en-US" sz="2800" b="1" u="sng" dirty="0" smtClean="0">
              <a:solidFill>
                <a:schemeClr val="tx2"/>
              </a:solidFill>
              <a:latin typeface="Tempus Sans ITC" pitchFamily="82" charset="0"/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id-ID" b="1" i="1" dirty="0" smtClean="0">
                <a:solidFill>
                  <a:schemeClr val="tx2"/>
                </a:solidFill>
                <a:latin typeface="Tempus Sans ITC" pitchFamily="82" charset="0"/>
              </a:rPr>
              <a:t>Kepala PUSLITABMAS STP  NUSA DUA BALI</a:t>
            </a: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en-US" b="1" i="1" dirty="0" smtClean="0">
                <a:solidFill>
                  <a:srgbClr val="00B050"/>
                </a:solidFill>
                <a:latin typeface="Tempus Sans ITC" pitchFamily="82" charset="0"/>
              </a:rPr>
              <a:t>E</a:t>
            </a:r>
            <a:r>
              <a:rPr lang="id-ID" b="1" i="1" dirty="0" smtClean="0">
                <a:solidFill>
                  <a:srgbClr val="00B050"/>
                </a:solidFill>
                <a:latin typeface="Tempus Sans ITC" pitchFamily="82" charset="0"/>
              </a:rPr>
              <a:t>mail: wayanmertha@yahoo.com</a:t>
            </a:r>
            <a:endParaRPr lang="en-US" b="1" i="1" dirty="0" smtClean="0">
              <a:solidFill>
                <a:srgbClr val="00B050"/>
              </a:solidFill>
              <a:latin typeface="Tempus Sans ITC" pitchFamily="82" charset="0"/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endParaRPr lang="id-ID" sz="2000" b="1" i="1" dirty="0" smtClean="0">
              <a:solidFill>
                <a:schemeClr val="accent3">
                  <a:lumMod val="75000"/>
                </a:schemeClr>
              </a:solidFill>
              <a:latin typeface="Tempus Sans ITC" pitchFamily="82" charset="0"/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endParaRPr lang="id-ID" sz="2000" b="1" i="1" dirty="0" smtClean="0">
              <a:solidFill>
                <a:schemeClr val="accent3">
                  <a:lumMod val="75000"/>
                </a:schemeClr>
              </a:solidFill>
              <a:latin typeface="Tempus Sans ITC" pitchFamily="82" charset="0"/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endParaRPr lang="id-ID" sz="2000" b="1" i="1" dirty="0">
              <a:solidFill>
                <a:schemeClr val="accent3">
                  <a:lumMod val="75000"/>
                </a:schemeClr>
              </a:solidFill>
              <a:latin typeface="Tempus Sans ITC" pitchFamily="82" charset="0"/>
            </a:endParaRP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id-ID" sz="2000" b="1" dirty="0" smtClean="0">
                <a:solidFill>
                  <a:schemeClr val="tx2"/>
                </a:solidFill>
                <a:latin typeface="Tempus Sans ITC" pitchFamily="82" charset="0"/>
              </a:rPr>
              <a:t>Disampaikan dalam acara:</a:t>
            </a: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id-ID" sz="2000" b="1" dirty="0" smtClean="0">
                <a:solidFill>
                  <a:schemeClr val="tx2"/>
                </a:solidFill>
                <a:latin typeface="Tempus Sans ITC" pitchFamily="82" charset="0"/>
              </a:rPr>
              <a:t>Pelatihan Tata Kelola Destinasi Pariwisata Di Kabupaten Buleleng</a:t>
            </a: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r>
              <a:rPr lang="id-ID" sz="2000" b="1" dirty="0" smtClean="0">
                <a:solidFill>
                  <a:schemeClr val="tx2"/>
                </a:solidFill>
                <a:latin typeface="Tempus Sans ITC" pitchFamily="82" charset="0"/>
              </a:rPr>
              <a:t>Desa Pemuteran, 21 -23 Mei 2019</a:t>
            </a:r>
          </a:p>
          <a:p>
            <a:pPr>
              <a:spcBef>
                <a:spcPts val="0"/>
              </a:spcBef>
              <a:buClr>
                <a:schemeClr val="accent3"/>
              </a:buClr>
              <a:defRPr/>
            </a:pPr>
            <a:endParaRPr lang="id-ID" sz="2400" b="1" i="1" dirty="0" smtClean="0">
              <a:solidFill>
                <a:schemeClr val="accent3">
                  <a:lumMod val="75000"/>
                </a:schemeClr>
              </a:solidFill>
              <a:latin typeface="Tempus Sans ITC" pitchFamily="82" charset="0"/>
            </a:endParaRPr>
          </a:p>
          <a:p>
            <a:endParaRPr lang="id-ID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82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53036" y="609600"/>
            <a:ext cx="8320965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 err="1" smtClean="0">
                <a:latin typeface="Tempus Sans ITC" panose="04020404030D07020202" pitchFamily="82" charset="0"/>
              </a:rPr>
              <a:t>Karakteristik</a:t>
            </a:r>
            <a:r>
              <a:rPr lang="en-US" sz="4000" b="1" dirty="0" smtClean="0">
                <a:latin typeface="Tempus Sans ITC" panose="04020404030D07020202" pitchFamily="82" charset="0"/>
              </a:rPr>
              <a:t> </a:t>
            </a:r>
            <a:r>
              <a:rPr lang="id-ID" sz="4000" b="1" dirty="0" smtClean="0">
                <a:latin typeface="Tempus Sans ITC" panose="04020404030D07020202" pitchFamily="82" charset="0"/>
              </a:rPr>
              <a:t>Destinasi sebagai </a:t>
            </a:r>
            <a:r>
              <a:rPr lang="en-US" sz="4000" b="1" dirty="0" err="1" smtClean="0">
                <a:latin typeface="Tempus Sans ITC" panose="04020404030D07020202" pitchFamily="82" charset="0"/>
              </a:rPr>
              <a:t>Produk</a:t>
            </a:r>
            <a:r>
              <a:rPr lang="en-US" sz="4000" b="1" dirty="0" smtClean="0">
                <a:latin typeface="Tempus Sans ITC" panose="04020404030D07020202" pitchFamily="82" charset="0"/>
              </a:rPr>
              <a:t> </a:t>
            </a:r>
            <a:r>
              <a:rPr lang="en-US" sz="4000" b="1" dirty="0" err="1" smtClean="0">
                <a:latin typeface="Tempus Sans ITC" panose="04020404030D07020202" pitchFamily="82" charset="0"/>
              </a:rPr>
              <a:t>Wisata</a:t>
            </a:r>
            <a:endParaRPr lang="en-US" sz="40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53036" y="2084946"/>
            <a:ext cx="8320965" cy="3786388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dirty="0" smtClean="0"/>
              <a:t> </a:t>
            </a:r>
            <a:r>
              <a:rPr lang="en-US" sz="3600" b="1" i="1" dirty="0">
                <a:latin typeface="Tempus Sans ITC" panose="04020404030D07020202" pitchFamily="82" charset="0"/>
              </a:rPr>
              <a:t>Intangibility</a:t>
            </a:r>
            <a:r>
              <a:rPr lang="en-US" sz="3600" b="1" dirty="0">
                <a:latin typeface="Tempus Sans ITC" panose="04020404030D07020202" pitchFamily="82" charset="0"/>
              </a:rPr>
              <a:t>, 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>
                <a:latin typeface="Tempus Sans ITC" panose="04020404030D07020202" pitchFamily="82" charset="0"/>
              </a:rPr>
              <a:t>Inseparability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>
                <a:latin typeface="Tempus Sans ITC" panose="04020404030D07020202" pitchFamily="82" charset="0"/>
              </a:rPr>
              <a:t>Variability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>
                <a:latin typeface="Tempus Sans ITC" panose="04020404030D07020202" pitchFamily="82" charset="0"/>
              </a:rPr>
              <a:t>Perishability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>
                <a:latin typeface="Tempus Sans ITC" panose="04020404030D07020202" pitchFamily="82" charset="0"/>
              </a:rPr>
              <a:t>Consume in situ</a:t>
            </a:r>
            <a:endParaRPr lang="en-US" sz="36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17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4037" y="314504"/>
            <a:ext cx="7772400" cy="1208088"/>
          </a:xfrm>
        </p:spPr>
        <p:txBody>
          <a:bodyPr>
            <a:noAutofit/>
          </a:bodyPr>
          <a:lstStyle/>
          <a:p>
            <a:pPr eaLnBrk="1" hangingPunct="1"/>
            <a:r>
              <a:rPr lang="id-ID" sz="4000" b="1" dirty="0" smtClean="0">
                <a:latin typeface="Tempus Sans ITC" panose="04020404030D07020202" pitchFamily="82" charset="0"/>
              </a:rPr>
              <a:t>Destinasi sebagai </a:t>
            </a:r>
            <a:r>
              <a:rPr lang="en-US" sz="4000" b="1" dirty="0" err="1" smtClean="0">
                <a:latin typeface="Tempus Sans ITC" panose="04020404030D07020202" pitchFamily="82" charset="0"/>
              </a:rPr>
              <a:t>Produk</a:t>
            </a:r>
            <a:r>
              <a:rPr lang="en-US" sz="4000" b="1" dirty="0" smtClean="0">
                <a:latin typeface="Tempus Sans ITC" panose="04020404030D07020202" pitchFamily="82" charset="0"/>
              </a:rPr>
              <a:t> </a:t>
            </a:r>
            <a:r>
              <a:rPr lang="en-US" sz="4000" b="1" dirty="0" err="1">
                <a:latin typeface="Tempus Sans ITC" panose="04020404030D07020202" pitchFamily="82" charset="0"/>
              </a:rPr>
              <a:t>Wisata</a:t>
            </a:r>
            <a:r>
              <a:rPr lang="en-US" sz="4000" b="1" dirty="0">
                <a:latin typeface="Tempus Sans ITC" panose="04020404030D07020202" pitchFamily="82" charset="0"/>
              </a:rPr>
              <a:t> </a:t>
            </a:r>
            <a:r>
              <a:rPr lang="en-US" sz="4000" b="1" dirty="0" err="1">
                <a:latin typeface="Tempus Sans ITC" panose="04020404030D07020202" pitchFamily="82" charset="0"/>
              </a:rPr>
              <a:t>Unggul</a:t>
            </a:r>
            <a:endParaRPr lang="en-US" sz="4000" b="1" dirty="0">
              <a:latin typeface="Tempus Sans ITC" panose="04020404030D07020202" pitchFamily="82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118" y="1862171"/>
            <a:ext cx="7488237" cy="3997325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empus Sans ITC" panose="04020404030D07020202" pitchFamily="82" charset="0"/>
              </a:rPr>
              <a:t>Uniqueness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empus Sans ITC" panose="04020404030D07020202" pitchFamily="82" charset="0"/>
              </a:rPr>
              <a:t>Authenticity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empus Sans ITC" panose="04020404030D07020202" pitchFamily="82" charset="0"/>
              </a:rPr>
              <a:t>Quality of Service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empus Sans ITC" panose="04020404030D07020202" pitchFamily="82" charset="0"/>
              </a:rPr>
              <a:t>High-Tech and High-Touch</a:t>
            </a:r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3600" b="1" i="1" dirty="0" smtClean="0">
                <a:latin typeface="Tempus Sans ITC" panose="04020404030D07020202" pitchFamily="82" charset="0"/>
              </a:rPr>
              <a:t>Quality Experience</a:t>
            </a:r>
          </a:p>
        </p:txBody>
      </p:sp>
    </p:spTree>
    <p:extLst>
      <p:ext uri="{BB962C8B-B14F-4D97-AF65-F5344CB8AC3E}">
        <p14:creationId xmlns:p14="http://schemas.microsoft.com/office/powerpoint/2010/main" val="10418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25003"/>
            <a:ext cx="7772400" cy="85749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latin typeface="Tempus Sans ITC" panose="04020404030D07020202" pitchFamily="82" charset="0"/>
              </a:rPr>
              <a:t>SDM Professional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7198"/>
            <a:ext cx="7772400" cy="473193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Tempus Sans ITC" pitchFamily="82" charset="0"/>
              </a:rPr>
              <a:t>Pengetahuan</a:t>
            </a:r>
            <a:r>
              <a:rPr lang="en-US" sz="3600" dirty="0">
                <a:latin typeface="Tempus Sans ITC" pitchFamily="82" charset="0"/>
              </a:rPr>
              <a:t> </a:t>
            </a:r>
            <a:r>
              <a:rPr lang="en-US" sz="3600" dirty="0" err="1">
                <a:latin typeface="Tempus Sans ITC" pitchFamily="82" charset="0"/>
              </a:rPr>
              <a:t>Luas</a:t>
            </a:r>
            <a:r>
              <a:rPr lang="en-US" sz="3600" dirty="0">
                <a:latin typeface="Tempus Sans ITC" pitchFamily="82" charset="0"/>
              </a:rPr>
              <a:t>  (</a:t>
            </a:r>
            <a:r>
              <a:rPr lang="en-US" sz="3600" b="1" i="1" dirty="0">
                <a:latin typeface="Tempus Sans ITC" pitchFamily="82" charset="0"/>
              </a:rPr>
              <a:t>Knowledge)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Tempus Sans ITC" pitchFamily="82" charset="0"/>
              </a:rPr>
              <a:t>Keterampilan</a:t>
            </a:r>
            <a:r>
              <a:rPr lang="en-US" sz="3600" dirty="0">
                <a:latin typeface="Tempus Sans ITC" pitchFamily="82" charset="0"/>
              </a:rPr>
              <a:t> </a:t>
            </a:r>
            <a:r>
              <a:rPr lang="en-US" sz="3600" dirty="0" err="1">
                <a:latin typeface="Tempus Sans ITC" pitchFamily="82" charset="0"/>
              </a:rPr>
              <a:t>Tinggi</a:t>
            </a:r>
            <a:r>
              <a:rPr lang="en-US" sz="3600" dirty="0">
                <a:latin typeface="Tempus Sans ITC" pitchFamily="82" charset="0"/>
              </a:rPr>
              <a:t> (</a:t>
            </a:r>
            <a:r>
              <a:rPr lang="en-US" sz="3600" b="1" i="1" dirty="0">
                <a:latin typeface="Tempus Sans ITC" pitchFamily="82" charset="0"/>
              </a:rPr>
              <a:t>Skill</a:t>
            </a:r>
            <a:r>
              <a:rPr lang="en-US" sz="3600" dirty="0">
                <a:latin typeface="Tempus Sans ITC" pitchFamily="82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Tempus Sans ITC" pitchFamily="82" charset="0"/>
              </a:rPr>
              <a:t>Sikap</a:t>
            </a:r>
            <a:r>
              <a:rPr lang="en-US" sz="3600" dirty="0">
                <a:latin typeface="Tempus Sans ITC" pitchFamily="82" charset="0"/>
              </a:rPr>
              <a:t>/</a:t>
            </a:r>
            <a:r>
              <a:rPr lang="en-US" sz="3600" dirty="0" err="1">
                <a:latin typeface="Tempus Sans ITC" pitchFamily="82" charset="0"/>
              </a:rPr>
              <a:t>Tingkah</a:t>
            </a:r>
            <a:r>
              <a:rPr lang="en-US" sz="3600" dirty="0">
                <a:latin typeface="Tempus Sans ITC" pitchFamily="82" charset="0"/>
              </a:rPr>
              <a:t> </a:t>
            </a:r>
            <a:r>
              <a:rPr lang="en-US" sz="3600" dirty="0" err="1">
                <a:latin typeface="Tempus Sans ITC" pitchFamily="82" charset="0"/>
              </a:rPr>
              <a:t>Laku</a:t>
            </a:r>
            <a:r>
              <a:rPr lang="en-US" sz="3600" dirty="0">
                <a:latin typeface="Tempus Sans ITC" pitchFamily="82" charset="0"/>
              </a:rPr>
              <a:t> </a:t>
            </a:r>
            <a:r>
              <a:rPr lang="en-US" sz="3600" dirty="0" err="1">
                <a:latin typeface="Tempus Sans ITC" pitchFamily="82" charset="0"/>
              </a:rPr>
              <a:t>Baik</a:t>
            </a:r>
            <a:r>
              <a:rPr lang="en-US" sz="3600" dirty="0">
                <a:latin typeface="Tempus Sans ITC" pitchFamily="82" charset="0"/>
              </a:rPr>
              <a:t> (</a:t>
            </a:r>
            <a:r>
              <a:rPr lang="en-US" sz="3600" b="1" i="1" dirty="0">
                <a:latin typeface="Tempus Sans ITC" pitchFamily="82" charset="0"/>
              </a:rPr>
              <a:t>Attitude)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600" dirty="0" err="1">
                <a:latin typeface="Tempus Sans ITC" pitchFamily="82" charset="0"/>
              </a:rPr>
              <a:t>Jaringan</a:t>
            </a:r>
            <a:r>
              <a:rPr lang="en-US" sz="3600" dirty="0">
                <a:latin typeface="Tempus Sans ITC" pitchFamily="82" charset="0"/>
              </a:rPr>
              <a:t>/</a:t>
            </a:r>
            <a:r>
              <a:rPr lang="en-US" sz="3600" b="1" i="1" dirty="0">
                <a:latin typeface="Tempus Sans ITC" pitchFamily="82" charset="0"/>
              </a:rPr>
              <a:t>Networking</a:t>
            </a:r>
            <a:r>
              <a:rPr lang="en-US" sz="3600" dirty="0">
                <a:latin typeface="Tempus Sans ITC" pitchFamily="82" charset="0"/>
              </a:rPr>
              <a:t> </a:t>
            </a:r>
            <a:r>
              <a:rPr lang="en-US" sz="3600" dirty="0" err="1">
                <a:latin typeface="Tempus Sans ITC" pitchFamily="82" charset="0"/>
              </a:rPr>
              <a:t>Luas</a:t>
            </a:r>
            <a:endParaRPr lang="en-US" sz="3600" dirty="0">
              <a:latin typeface="Tempus Sans ITC" pitchFamily="82" charset="0"/>
            </a:endParaRPr>
          </a:p>
          <a:p>
            <a:pPr algn="ctr">
              <a:spcBef>
                <a:spcPts val="2400"/>
              </a:spcBef>
              <a:buNone/>
              <a:defRPr/>
            </a:pPr>
            <a:endParaRPr lang="id-ID" sz="3600" b="1" dirty="0" smtClean="0">
              <a:solidFill>
                <a:schemeClr val="accent5">
                  <a:lumMod val="75000"/>
                </a:schemeClr>
              </a:solidFill>
              <a:latin typeface="Tempus Sans ITC" pitchFamily="82" charset="0"/>
            </a:endParaRPr>
          </a:p>
          <a:p>
            <a:pPr>
              <a:spcBef>
                <a:spcPts val="2400"/>
              </a:spcBef>
              <a:buNone/>
              <a:defRPr/>
            </a:pP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Memahami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dan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mencintai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benar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profesinya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Tempus Sans ITC" pitchFamily="82" charset="0"/>
              </a:rPr>
              <a:t>.</a:t>
            </a:r>
          </a:p>
        </p:txBody>
      </p:sp>
      <p:sp>
        <p:nvSpPr>
          <p:cNvPr id="2" name="Notched Right Arrow 1"/>
          <p:cNvSpPr/>
          <p:nvPr/>
        </p:nvSpPr>
        <p:spPr>
          <a:xfrm rot="5400000">
            <a:off x="5320048" y="3380704"/>
            <a:ext cx="830687" cy="2208727"/>
          </a:xfrm>
          <a:prstGeom prst="notch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68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742" y="1893194"/>
            <a:ext cx="8229600" cy="4683731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smtClean="0">
                <a:latin typeface="Tempus Sans ITC" panose="04020404030D07020202" pitchFamily="82" charset="0"/>
              </a:rPr>
              <a:t>Untuk </a:t>
            </a:r>
            <a:r>
              <a:rPr lang="en-US" sz="3200" dirty="0" err="1" smtClean="0">
                <a:latin typeface="Tempus Sans ITC" panose="04020404030D07020202" pitchFamily="82" charset="0"/>
              </a:rPr>
              <a:t>dapat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mewujudkan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smtClean="0">
                <a:latin typeface="Tempus Sans ITC" panose="04020404030D07020202" pitchFamily="82" charset="0"/>
              </a:rPr>
              <a:t>D</a:t>
            </a:r>
            <a:r>
              <a:rPr lang="id-ID" sz="3200" dirty="0" smtClean="0">
                <a:latin typeface="Tempus Sans ITC" panose="04020404030D07020202" pitchFamily="82" charset="0"/>
              </a:rPr>
              <a:t>estinasi memiliki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daya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saing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tinggi</a:t>
            </a:r>
            <a:r>
              <a:rPr lang="en-US" sz="3200" dirty="0" smtClean="0">
                <a:latin typeface="Tempus Sans ITC" panose="04020404030D07020202" pitchFamily="82" charset="0"/>
              </a:rPr>
              <a:t>, </a:t>
            </a:r>
            <a:r>
              <a:rPr lang="en-US" sz="3200" dirty="0" err="1" smtClean="0">
                <a:latin typeface="Tempus Sans ITC" panose="04020404030D07020202" pitchFamily="82" charset="0"/>
              </a:rPr>
              <a:t>maka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semua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i="1" dirty="0" smtClean="0">
                <a:latin typeface="Tempus Sans ITC" panose="04020404030D07020202" pitchFamily="82" charset="0"/>
              </a:rPr>
              <a:t>stakeholder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harus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mampu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bertindak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cerdas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empus Sans ITC" panose="04020404030D07020202" pitchFamily="82" charset="0"/>
              </a:rPr>
              <a:t>Artinya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Pemerintah</a:t>
            </a:r>
            <a:r>
              <a:rPr lang="en-US" sz="3200" dirty="0" smtClean="0">
                <a:latin typeface="Tempus Sans ITC" panose="04020404030D07020202" pitchFamily="82" charset="0"/>
              </a:rPr>
              <a:t>, Para </a:t>
            </a:r>
            <a:r>
              <a:rPr lang="en-US" sz="3200" dirty="0" err="1" smtClean="0">
                <a:latin typeface="Tempus Sans ITC" panose="04020404030D07020202" pitchFamily="82" charset="0"/>
              </a:rPr>
              <a:t>Pengusaha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Masyarakat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harus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memerankan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dengan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baik</a:t>
            </a:r>
            <a:r>
              <a:rPr lang="en-US" sz="3200" dirty="0" smtClean="0">
                <a:latin typeface="Tempus Sans ITC" panose="04020404030D07020202" pitchFamily="82" charset="0"/>
              </a:rPr>
              <a:t> apa-2 yang </a:t>
            </a:r>
            <a:r>
              <a:rPr lang="en-US" sz="3200" dirty="0" err="1" smtClean="0">
                <a:latin typeface="Tempus Sans ITC" panose="04020404030D07020202" pitchFamily="82" charset="0"/>
              </a:rPr>
              <a:t>harus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diperankannya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empus Sans ITC" panose="04020404030D07020202" pitchFamily="82" charset="0"/>
              </a:rPr>
              <a:t>Terdapat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koordinasi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sinkronisasi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kegiatan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diantara</a:t>
            </a:r>
            <a:r>
              <a:rPr lang="en-US" sz="3200" dirty="0" smtClean="0">
                <a:latin typeface="Tempus Sans ITC" panose="04020404030D07020202" pitchFamily="82" charset="0"/>
              </a:rPr>
              <a:t> para </a:t>
            </a:r>
            <a:r>
              <a:rPr lang="en-US" sz="3200" i="1" dirty="0" smtClean="0">
                <a:latin typeface="Tempus Sans ITC" panose="04020404030D07020202" pitchFamily="82" charset="0"/>
              </a:rPr>
              <a:t>stakeholder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285742" y="618186"/>
            <a:ext cx="8038562" cy="8242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4000" b="1" dirty="0" smtClean="0">
                <a:solidFill>
                  <a:schemeClr val="accent1">
                    <a:lumMod val="50000"/>
                  </a:schemeClr>
                </a:solidFill>
                <a:latin typeface="Tempus Sans ITC" panose="04020404030D07020202" pitchFamily="82" charset="0"/>
              </a:rPr>
              <a:t>Daya Saing &amp; Sinkronisasi antar </a:t>
            </a:r>
            <a:r>
              <a:rPr lang="id-ID" sz="4000" b="1" i="1" dirty="0" smtClean="0">
                <a:solidFill>
                  <a:schemeClr val="accent1">
                    <a:lumMod val="50000"/>
                  </a:schemeClr>
                </a:solidFill>
                <a:latin typeface="Tempus Sans ITC" panose="04020404030D07020202" pitchFamily="82" charset="0"/>
              </a:rPr>
              <a:t>Stakeholders</a:t>
            </a:r>
            <a:endParaRPr lang="id-ID" sz="4000" b="1" i="1" dirty="0">
              <a:solidFill>
                <a:schemeClr val="accent1">
                  <a:lumMod val="50000"/>
                </a:schemeClr>
              </a:solidFill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383" y="275868"/>
            <a:ext cx="7772400" cy="9937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err="1" smtClean="0">
                <a:latin typeface="Tempus Sans ITC" panose="04020404030D07020202" pitchFamily="82" charset="0"/>
              </a:rPr>
              <a:t>Pengelolaan</a:t>
            </a:r>
            <a:r>
              <a:rPr lang="en-US" sz="4400" b="1" dirty="0" smtClean="0">
                <a:latin typeface="Tempus Sans ITC" panose="04020404030D07020202" pitchFamily="82" charset="0"/>
              </a:rPr>
              <a:t> DTW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2383" y="1475705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empus Sans ITC" panose="04020404030D07020202" pitchFamily="82" charset="0"/>
              </a:rPr>
              <a:t>Siapa</a:t>
            </a:r>
            <a:r>
              <a:rPr lang="en-US" sz="3200" dirty="0" smtClean="0">
                <a:latin typeface="Tempus Sans ITC" panose="04020404030D07020202" pitchFamily="82" charset="0"/>
              </a:rPr>
              <a:t> yang </a:t>
            </a:r>
            <a:r>
              <a:rPr lang="en-US" sz="3200" dirty="0" err="1" smtClean="0">
                <a:latin typeface="Tempus Sans ITC" panose="04020404030D07020202" pitchFamily="82" charset="0"/>
              </a:rPr>
              <a:t>terlibat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dalam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pengelolaan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empus Sans ITC" panose="04020404030D07020202" pitchFamily="82" charset="0"/>
              </a:rPr>
              <a:t>Apa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peran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masing-masing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pihak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dalam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pengelolaan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empus Sans ITC" panose="04020404030D07020202" pitchFamily="82" charset="0"/>
              </a:rPr>
              <a:t>Bagaimana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mengkoordinasikan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semua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kepentingan</a:t>
            </a:r>
            <a:r>
              <a:rPr lang="en-US" sz="3200" dirty="0" smtClean="0">
                <a:latin typeface="Tempus Sans ITC" panose="04020404030D07020202" pitchFamily="82" charset="0"/>
              </a:rPr>
              <a:t> yang </a:t>
            </a:r>
            <a:r>
              <a:rPr lang="en-US" sz="3200" dirty="0" err="1" smtClean="0">
                <a:latin typeface="Tempus Sans ITC" panose="04020404030D07020202" pitchFamily="82" charset="0"/>
              </a:rPr>
              <a:t>ada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empus Sans ITC" panose="04020404030D07020202" pitchFamily="82" charset="0"/>
              </a:rPr>
              <a:t>Bagaimana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pembagian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hasil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antar</a:t>
            </a:r>
            <a:r>
              <a:rPr lang="en-US" sz="3200" dirty="0" smtClean="0">
                <a:latin typeface="Tempus Sans ITC" panose="04020404030D07020202" pitchFamily="82" charset="0"/>
              </a:rPr>
              <a:t>  </a:t>
            </a:r>
            <a:r>
              <a:rPr lang="en-US" sz="3200" dirty="0" err="1" smtClean="0">
                <a:latin typeface="Tempus Sans ITC" panose="04020404030D07020202" pitchFamily="82" charset="0"/>
              </a:rPr>
              <a:t>pihak</a:t>
            </a:r>
            <a:r>
              <a:rPr lang="en-US" sz="3200" dirty="0" smtClean="0">
                <a:latin typeface="Tempus Sans ITC" panose="04020404030D07020202" pitchFamily="82" charset="0"/>
              </a:rPr>
              <a:t> yang </a:t>
            </a:r>
            <a:r>
              <a:rPr lang="en-US" sz="3200" dirty="0" err="1" smtClean="0">
                <a:latin typeface="Tempus Sans ITC" panose="04020404030D07020202" pitchFamily="82" charset="0"/>
              </a:rPr>
              <a:t>terlibat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Tempus Sans ITC" panose="04020404030D07020202" pitchFamily="82" charset="0"/>
              </a:rPr>
              <a:t>Bagaimana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membangun</a:t>
            </a:r>
            <a:r>
              <a:rPr lang="en-US" sz="3200" dirty="0" smtClean="0">
                <a:latin typeface="Tempus Sans ITC" panose="04020404030D07020202" pitchFamily="82" charset="0"/>
              </a:rPr>
              <a:t> model </a:t>
            </a:r>
            <a:r>
              <a:rPr lang="en-US" sz="3200" dirty="0" err="1" smtClean="0">
                <a:latin typeface="Tempus Sans ITC" panose="04020404030D07020202" pitchFamily="82" charset="0"/>
              </a:rPr>
              <a:t>Komunikasi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antar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pihak</a:t>
            </a:r>
            <a:r>
              <a:rPr lang="en-US" sz="3200" dirty="0" smtClean="0">
                <a:latin typeface="Tempus Sans ITC" panose="04020404030D07020202" pitchFamily="82" charset="0"/>
              </a:rPr>
              <a:t> yang </a:t>
            </a:r>
            <a:r>
              <a:rPr lang="en-US" sz="3200" dirty="0" err="1" smtClean="0">
                <a:latin typeface="Tempus Sans ITC" panose="04020404030D07020202" pitchFamily="82" charset="0"/>
              </a:rPr>
              <a:t>terlibat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dalam</a:t>
            </a:r>
            <a:r>
              <a:rPr lang="en-US" sz="3200" dirty="0" smtClean="0">
                <a:latin typeface="Tempus Sans ITC" panose="04020404030D07020202" pitchFamily="82" charset="0"/>
              </a:rPr>
              <a:t> </a:t>
            </a:r>
            <a:r>
              <a:rPr lang="en-US" sz="3200" dirty="0" err="1" smtClean="0">
                <a:latin typeface="Tempus Sans ITC" panose="04020404030D07020202" pitchFamily="82" charset="0"/>
              </a:rPr>
              <a:t>pengelolaan</a:t>
            </a:r>
            <a:r>
              <a:rPr lang="en-US" sz="3200" dirty="0" smtClean="0">
                <a:latin typeface="Tempus Sans ITC" panose="04020404030D07020202" pitchFamily="82" charset="0"/>
              </a:rPr>
              <a:t>.</a:t>
            </a: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4124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6441089" y="1868488"/>
            <a:ext cx="2209800" cy="981075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263908" y="343202"/>
            <a:ext cx="8912226" cy="106025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Aktivitas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</a:rPr>
              <a:t>embentukan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dan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Pengembangan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accent1">
                    <a:lumMod val="50000"/>
                  </a:schemeClr>
                </a:solidFill>
              </a:rPr>
              <a:t>Pengelolaan Destinasi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4584272" y="1849452"/>
            <a:ext cx="2209800" cy="981075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2593975" y="1868488"/>
            <a:ext cx="2406650" cy="981075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>
            <a:off x="923925" y="1874838"/>
            <a:ext cx="2070100" cy="981075"/>
          </a:xfrm>
          <a:prstGeom prst="homePlate">
            <a:avLst>
              <a:gd name="adj" fmla="val 42796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 rot="10800000">
            <a:off x="1134177" y="3002758"/>
            <a:ext cx="2070100" cy="981075"/>
          </a:xfrm>
          <a:prstGeom prst="homePlate">
            <a:avLst>
              <a:gd name="adj" fmla="val 42796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gray">
          <a:xfrm rot="10800000">
            <a:off x="2798672" y="3026088"/>
            <a:ext cx="2406650" cy="981075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gray">
          <a:xfrm rot="10800000">
            <a:off x="4778352" y="3034203"/>
            <a:ext cx="2209800" cy="981075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gray">
          <a:xfrm rot="10800000">
            <a:off x="6561182" y="3059127"/>
            <a:ext cx="2209800" cy="981075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" name="AutoShape 3"/>
          <p:cNvSpPr>
            <a:spLocks noChangeArrowheads="1"/>
          </p:cNvSpPr>
          <p:nvPr/>
        </p:nvSpPr>
        <p:spPr bwMode="gray">
          <a:xfrm>
            <a:off x="6769815" y="4179081"/>
            <a:ext cx="2209800" cy="981075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>
            <a:off x="4937125" y="4200826"/>
            <a:ext cx="2209800" cy="981075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chemeClr val="folHlink">
                  <a:gamma/>
                  <a:shade val="76078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" name="AutoShape 4"/>
          <p:cNvSpPr>
            <a:spLocks noChangeArrowheads="1"/>
          </p:cNvSpPr>
          <p:nvPr/>
        </p:nvSpPr>
        <p:spPr bwMode="gray">
          <a:xfrm>
            <a:off x="2927350" y="4200525"/>
            <a:ext cx="2406650" cy="981075"/>
          </a:xfrm>
          <a:prstGeom prst="homePlate">
            <a:avLst>
              <a:gd name="adj" fmla="val 42291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gray">
          <a:xfrm>
            <a:off x="1266825" y="4200525"/>
            <a:ext cx="2070100" cy="981075"/>
          </a:xfrm>
          <a:prstGeom prst="homePlate">
            <a:avLst>
              <a:gd name="adj" fmla="val 42796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6" name="AutoShape 3"/>
          <p:cNvSpPr>
            <a:spLocks noChangeArrowheads="1"/>
          </p:cNvSpPr>
          <p:nvPr/>
        </p:nvSpPr>
        <p:spPr bwMode="gray">
          <a:xfrm rot="10800000">
            <a:off x="6410848" y="5435325"/>
            <a:ext cx="2209800" cy="981075"/>
          </a:xfrm>
          <a:prstGeom prst="homePlate">
            <a:avLst>
              <a:gd name="adj" fmla="val 39013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7" name="Curved Left Arrow 46"/>
          <p:cNvSpPr/>
          <p:nvPr/>
        </p:nvSpPr>
        <p:spPr>
          <a:xfrm rot="20771708">
            <a:off x="8759760" y="2275963"/>
            <a:ext cx="533400" cy="1371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Curved Left Arrow 47"/>
          <p:cNvSpPr/>
          <p:nvPr/>
        </p:nvSpPr>
        <p:spPr>
          <a:xfrm rot="649126">
            <a:off x="8909434" y="4782936"/>
            <a:ext cx="533400" cy="13716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urved Right Arrow 48"/>
          <p:cNvSpPr/>
          <p:nvPr/>
        </p:nvSpPr>
        <p:spPr>
          <a:xfrm>
            <a:off x="724862" y="3428866"/>
            <a:ext cx="533400" cy="13716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379" name="Text Box 21"/>
          <p:cNvSpPr txBox="1">
            <a:spLocks noChangeArrowheads="1"/>
          </p:cNvSpPr>
          <p:nvPr/>
        </p:nvSpPr>
        <p:spPr bwMode="gray">
          <a:xfrm>
            <a:off x="973895" y="2072716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1. Assessment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Kajian</a:t>
            </a:r>
            <a:endParaRPr lang="en-US" sz="1600" b="1" dirty="0"/>
          </a:p>
        </p:txBody>
      </p:sp>
      <p:sp>
        <p:nvSpPr>
          <p:cNvPr id="15380" name="Text Box 21"/>
          <p:cNvSpPr txBox="1">
            <a:spLocks noChangeArrowheads="1"/>
          </p:cNvSpPr>
          <p:nvPr/>
        </p:nvSpPr>
        <p:spPr bwMode="gray">
          <a:xfrm>
            <a:off x="2886891" y="2084209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2. </a:t>
            </a:r>
            <a:r>
              <a:rPr lang="en-US" sz="1600" b="1" dirty="0" err="1"/>
              <a:t>Pertemuan</a:t>
            </a:r>
            <a:r>
              <a:rPr lang="en-US" sz="1600" b="1" dirty="0"/>
              <a:t> </a:t>
            </a:r>
            <a:r>
              <a:rPr lang="en-US" sz="1600" b="1" i="1" dirty="0"/>
              <a:t>Stakeholders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gray">
          <a:xfrm>
            <a:off x="4984322" y="2007011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3. </a:t>
            </a:r>
            <a:r>
              <a:rPr lang="en-US" sz="1600" b="1" dirty="0" err="1"/>
              <a:t>Pembentukan</a:t>
            </a:r>
            <a:r>
              <a:rPr lang="en-US" sz="1600" b="1" dirty="0"/>
              <a:t> </a:t>
            </a:r>
            <a:r>
              <a:rPr lang="en-US" sz="1600" b="1" i="1" dirty="0"/>
              <a:t>Local Working Group</a:t>
            </a:r>
          </a:p>
        </p:txBody>
      </p:sp>
      <p:sp>
        <p:nvSpPr>
          <p:cNvPr id="15382" name="Text Box 21"/>
          <p:cNvSpPr txBox="1">
            <a:spLocks noChangeArrowheads="1"/>
          </p:cNvSpPr>
          <p:nvPr/>
        </p:nvSpPr>
        <p:spPr bwMode="gray">
          <a:xfrm>
            <a:off x="6698265" y="1982087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4. </a:t>
            </a:r>
            <a:r>
              <a:rPr lang="en-US" sz="1600" b="1" dirty="0" err="1"/>
              <a:t>Koordinasi</a:t>
            </a:r>
            <a:r>
              <a:rPr lang="en-US" sz="1600" b="1" dirty="0"/>
              <a:t> &amp; </a:t>
            </a:r>
            <a:r>
              <a:rPr lang="en-US" sz="1600" b="1" dirty="0" err="1"/>
              <a:t>Fasilitasi</a:t>
            </a:r>
            <a:r>
              <a:rPr lang="en-US" sz="1600" b="1" dirty="0"/>
              <a:t> </a:t>
            </a:r>
            <a:r>
              <a:rPr lang="en-US" sz="1600" b="1" dirty="0" err="1"/>
              <a:t>Perencanaan</a:t>
            </a:r>
            <a:endParaRPr lang="en-US" sz="1600" b="1" i="1" dirty="0"/>
          </a:p>
        </p:txBody>
      </p:sp>
      <p:sp>
        <p:nvSpPr>
          <p:cNvPr id="15383" name="Text Box 21"/>
          <p:cNvSpPr txBox="1">
            <a:spLocks noChangeArrowheads="1"/>
          </p:cNvSpPr>
          <p:nvPr/>
        </p:nvSpPr>
        <p:spPr bwMode="gray">
          <a:xfrm>
            <a:off x="6868048" y="3157307"/>
            <a:ext cx="1752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5. </a:t>
            </a:r>
            <a:r>
              <a:rPr lang="en-US" sz="1600" b="1" dirty="0" err="1"/>
              <a:t>Penyusunan</a:t>
            </a:r>
            <a:r>
              <a:rPr lang="en-US" sz="1600" b="1" dirty="0"/>
              <a:t> </a:t>
            </a:r>
            <a:r>
              <a:rPr lang="en-US" sz="1400" b="1" i="1" dirty="0"/>
              <a:t>Tourism Management Plan</a:t>
            </a:r>
          </a:p>
        </p:txBody>
      </p:sp>
      <p:sp>
        <p:nvSpPr>
          <p:cNvPr id="15384" name="Text Box 21"/>
          <p:cNvSpPr txBox="1">
            <a:spLocks noChangeArrowheads="1"/>
          </p:cNvSpPr>
          <p:nvPr/>
        </p:nvSpPr>
        <p:spPr bwMode="gray">
          <a:xfrm>
            <a:off x="4993131" y="3116838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6. </a:t>
            </a:r>
            <a:r>
              <a:rPr lang="en-US" sz="1600" b="1" dirty="0" err="1"/>
              <a:t>Penataan</a:t>
            </a:r>
            <a:r>
              <a:rPr lang="en-US" sz="1600" b="1" dirty="0"/>
              <a:t> </a:t>
            </a:r>
            <a:r>
              <a:rPr lang="en-US" sz="1600" b="1" dirty="0" err="1"/>
              <a:t>Destinasi</a:t>
            </a:r>
            <a:r>
              <a:rPr lang="en-US" sz="1600" b="1" dirty="0"/>
              <a:t> </a:t>
            </a:r>
            <a:r>
              <a:rPr lang="en-US" sz="1600" b="1" dirty="0" err="1"/>
              <a:t>Pariwisata</a:t>
            </a:r>
            <a:endParaRPr lang="en-US" sz="1600" b="1" i="1" dirty="0"/>
          </a:p>
        </p:txBody>
      </p:sp>
      <p:sp>
        <p:nvSpPr>
          <p:cNvPr id="15385" name="Text Box 21"/>
          <p:cNvSpPr txBox="1">
            <a:spLocks noChangeArrowheads="1"/>
          </p:cNvSpPr>
          <p:nvPr/>
        </p:nvSpPr>
        <p:spPr bwMode="gray">
          <a:xfrm>
            <a:off x="3116172" y="3213773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7. </a:t>
            </a:r>
            <a:r>
              <a:rPr lang="en-US" sz="1600" b="1" dirty="0" err="1"/>
              <a:t>Pelaksanaan</a:t>
            </a:r>
            <a:r>
              <a:rPr lang="en-US" sz="1600" b="1" dirty="0"/>
              <a:t> </a:t>
            </a:r>
            <a:r>
              <a:rPr lang="en-US" sz="1600" b="1" dirty="0" err="1"/>
              <a:t>Bimtek</a:t>
            </a:r>
            <a:r>
              <a:rPr lang="en-US" sz="1600" b="1" dirty="0"/>
              <a:t> SDM</a:t>
            </a:r>
            <a:endParaRPr lang="en-US" sz="1600" b="1" i="1" dirty="0"/>
          </a:p>
        </p:txBody>
      </p:sp>
      <p:sp>
        <p:nvSpPr>
          <p:cNvPr id="15386" name="Text Box 21"/>
          <p:cNvSpPr txBox="1">
            <a:spLocks noChangeArrowheads="1"/>
          </p:cNvSpPr>
          <p:nvPr/>
        </p:nvSpPr>
        <p:spPr bwMode="gray">
          <a:xfrm>
            <a:off x="1338876" y="3067269"/>
            <a:ext cx="1752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8. </a:t>
            </a:r>
            <a:r>
              <a:rPr lang="en-US" sz="1600" b="1" dirty="0" err="1"/>
              <a:t>Peningkatan</a:t>
            </a:r>
            <a:r>
              <a:rPr lang="en-US" sz="1600" b="1" dirty="0"/>
              <a:t> </a:t>
            </a:r>
            <a:r>
              <a:rPr lang="en-US" sz="1600" b="1" dirty="0" err="1"/>
              <a:t>Kualitas</a:t>
            </a:r>
            <a:r>
              <a:rPr lang="en-US" sz="1600" b="1" dirty="0"/>
              <a:t> </a:t>
            </a:r>
            <a:r>
              <a:rPr lang="en-US" sz="1600" b="1" dirty="0" err="1"/>
              <a:t>Pelayanan</a:t>
            </a:r>
            <a:endParaRPr lang="en-US" sz="1600" b="1" i="1" dirty="0"/>
          </a:p>
        </p:txBody>
      </p:sp>
      <p:sp>
        <p:nvSpPr>
          <p:cNvPr id="15387" name="Text Box 21"/>
          <p:cNvSpPr txBox="1">
            <a:spLocks noChangeArrowheads="1"/>
          </p:cNvSpPr>
          <p:nvPr/>
        </p:nvSpPr>
        <p:spPr bwMode="gray">
          <a:xfrm>
            <a:off x="1241425" y="4275931"/>
            <a:ext cx="1752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9. </a:t>
            </a:r>
            <a:r>
              <a:rPr lang="en-US" sz="1600" b="1" dirty="0" err="1"/>
              <a:t>Penguatan</a:t>
            </a:r>
            <a:r>
              <a:rPr lang="en-US" sz="1600" b="1" dirty="0"/>
              <a:t> </a:t>
            </a:r>
            <a:r>
              <a:rPr lang="en-US" sz="1600" b="1" dirty="0" err="1"/>
              <a:t>jejaring</a:t>
            </a:r>
            <a:r>
              <a:rPr lang="en-US" sz="1600" b="1" dirty="0"/>
              <a:t> </a:t>
            </a:r>
            <a:r>
              <a:rPr lang="en-US" sz="1600" b="1" dirty="0" err="1"/>
              <a:t>dan</a:t>
            </a:r>
            <a:r>
              <a:rPr lang="en-US" sz="1600" b="1" dirty="0"/>
              <a:t> </a:t>
            </a:r>
            <a:r>
              <a:rPr lang="en-US" sz="1600" b="1" dirty="0" err="1"/>
              <a:t>kemitraan</a:t>
            </a:r>
            <a:endParaRPr lang="en-US" sz="1600" b="1" i="1" dirty="0"/>
          </a:p>
        </p:txBody>
      </p:sp>
      <p:sp>
        <p:nvSpPr>
          <p:cNvPr id="15388" name="Text Box 21"/>
          <p:cNvSpPr txBox="1">
            <a:spLocks noChangeArrowheads="1"/>
          </p:cNvSpPr>
          <p:nvPr/>
        </p:nvSpPr>
        <p:spPr bwMode="gray">
          <a:xfrm>
            <a:off x="3292386" y="4214018"/>
            <a:ext cx="1752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10. </a:t>
            </a:r>
            <a:r>
              <a:rPr lang="en-US" sz="1400" b="1" dirty="0" err="1"/>
              <a:t>Peningkatan</a:t>
            </a:r>
            <a:r>
              <a:rPr lang="en-US" sz="1400" b="1" dirty="0"/>
              <a:t> </a:t>
            </a:r>
            <a:r>
              <a:rPr lang="en-US" sz="1400" b="1" dirty="0" err="1"/>
              <a:t>kapasitas</a:t>
            </a:r>
            <a:r>
              <a:rPr lang="en-US" sz="1400" b="1" dirty="0"/>
              <a:t> </a:t>
            </a:r>
            <a:r>
              <a:rPr lang="en-US" sz="1400" b="1" dirty="0" err="1"/>
              <a:t>Institusi</a:t>
            </a:r>
            <a:r>
              <a:rPr lang="en-US" sz="1400" b="1" dirty="0"/>
              <a:t>/ </a:t>
            </a:r>
            <a:r>
              <a:rPr lang="en-US" sz="1400" b="1" dirty="0" err="1"/>
              <a:t>Kelembagaan</a:t>
            </a:r>
            <a:endParaRPr lang="en-US" sz="1400" b="1" i="1" dirty="0"/>
          </a:p>
        </p:txBody>
      </p:sp>
      <p:sp>
        <p:nvSpPr>
          <p:cNvPr id="15389" name="Text Box 21"/>
          <p:cNvSpPr txBox="1">
            <a:spLocks noChangeArrowheads="1"/>
          </p:cNvSpPr>
          <p:nvPr/>
        </p:nvSpPr>
        <p:spPr bwMode="gray">
          <a:xfrm>
            <a:off x="6978694" y="4252940"/>
            <a:ext cx="17526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12. </a:t>
            </a:r>
            <a:r>
              <a:rPr lang="en-US" sz="1400" b="1" dirty="0" err="1"/>
              <a:t>Dukungan</a:t>
            </a:r>
            <a:r>
              <a:rPr lang="en-US" sz="1400" b="1" dirty="0"/>
              <a:t> </a:t>
            </a:r>
            <a:r>
              <a:rPr lang="en-US" sz="1400" b="1" dirty="0" err="1"/>
              <a:t>promosi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pemasaran</a:t>
            </a:r>
            <a:r>
              <a:rPr lang="en-US" sz="1400" b="1" dirty="0"/>
              <a:t> </a:t>
            </a:r>
            <a:r>
              <a:rPr lang="en-US" sz="1400" b="1" dirty="0" err="1"/>
              <a:t>destinasi</a:t>
            </a:r>
            <a:endParaRPr lang="en-US" sz="1400" b="1" i="1" dirty="0"/>
          </a:p>
        </p:txBody>
      </p:sp>
      <p:sp>
        <p:nvSpPr>
          <p:cNvPr id="15390" name="Text Box 21"/>
          <p:cNvSpPr txBox="1">
            <a:spLocks noChangeArrowheads="1"/>
          </p:cNvSpPr>
          <p:nvPr/>
        </p:nvSpPr>
        <p:spPr bwMode="gray">
          <a:xfrm>
            <a:off x="5297977" y="4398961"/>
            <a:ext cx="175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/>
              <a:t>11. Tata </a:t>
            </a:r>
            <a:r>
              <a:rPr lang="en-US" sz="1600" b="1" dirty="0" err="1"/>
              <a:t>kelola</a:t>
            </a:r>
            <a:r>
              <a:rPr lang="en-US" sz="1600" b="1" dirty="0"/>
              <a:t> </a:t>
            </a:r>
            <a:r>
              <a:rPr lang="en-US" sz="1600" b="1" dirty="0" err="1"/>
              <a:t>destinasi</a:t>
            </a:r>
            <a:endParaRPr lang="en-US" sz="1600" b="1" i="1" dirty="0"/>
          </a:p>
        </p:txBody>
      </p:sp>
      <p:sp>
        <p:nvSpPr>
          <p:cNvPr id="15391" name="Text Box 21"/>
          <p:cNvSpPr txBox="1">
            <a:spLocks noChangeArrowheads="1"/>
          </p:cNvSpPr>
          <p:nvPr/>
        </p:nvSpPr>
        <p:spPr bwMode="gray">
          <a:xfrm>
            <a:off x="6669689" y="5627349"/>
            <a:ext cx="175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/>
              <a:t>13. Monitoring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Evaluasi</a:t>
            </a:r>
            <a:r>
              <a:rPr lang="en-US" sz="1400" b="1" dirty="0"/>
              <a:t>.</a:t>
            </a:r>
            <a:endParaRPr lang="en-US" sz="1400" b="1" i="1" dirty="0"/>
          </a:p>
        </p:txBody>
      </p:sp>
      <p:sp>
        <p:nvSpPr>
          <p:cNvPr id="32" name="Rounded Rectangle 31"/>
          <p:cNvSpPr/>
          <p:nvPr/>
        </p:nvSpPr>
        <p:spPr>
          <a:xfrm>
            <a:off x="9144000" y="6318250"/>
            <a:ext cx="1447800" cy="482600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93" name="Picture 164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165" descr="kan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166" descr="kir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6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063580" y="399627"/>
            <a:ext cx="8939369" cy="674687"/>
          </a:xfrm>
        </p:spPr>
        <p:txBody>
          <a:bodyPr>
            <a:noAutofit/>
          </a:bodyPr>
          <a:lstStyle/>
          <a:p>
            <a:r>
              <a:rPr lang="id-ID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>Langkah Strategis Pengelolaan Destinasi</a:t>
            </a:r>
            <a:endParaRPr lang="id-ID" b="1" i="1" dirty="0">
              <a:solidFill>
                <a:schemeClr val="accent2">
                  <a:lumMod val="50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934791" y="1782652"/>
            <a:ext cx="845390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</a:t>
            </a:r>
            <a:r>
              <a:rPr lang="id-ID" sz="3200" i="1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Stakeholder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Kelembagaan/Pengelolaan.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Komunikasi dan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Pemasaran.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</a:t>
            </a: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Dampak (Ekologis,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Sosial-Budaya, </a:t>
            </a: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Ekonomis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Bisnis.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SDM.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jejaring dan konektivitas.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0" indent="-457200" eaLnBrk="1" hangingPunct="1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Penguatan </a:t>
            </a:r>
            <a:r>
              <a:rPr lang="id-ID" sz="3200" dirty="0" smtClean="0">
                <a:solidFill>
                  <a:schemeClr val="accent2">
                    <a:lumMod val="75000"/>
                  </a:schemeClr>
                </a:solidFill>
                <a:latin typeface="Tempus Sans ITC" panose="04020404030D07020202" pitchFamily="8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Pelayanan.</a:t>
            </a:r>
            <a:endParaRPr lang="id-ID" sz="3200" dirty="0">
              <a:solidFill>
                <a:schemeClr val="accent2">
                  <a:lumMod val="75000"/>
                </a:schemeClr>
              </a:solidFill>
              <a:latin typeface="Tempus Sans ITC" panose="04020404030D07020202" pitchFamily="8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858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utoShape 6"/>
          <p:cNvSpPr>
            <a:spLocks noChangeArrowheads="1"/>
          </p:cNvSpPr>
          <p:nvPr/>
        </p:nvSpPr>
        <p:spPr bwMode="gray">
          <a:xfrm rot="10800000">
            <a:off x="4391025" y="2745896"/>
            <a:ext cx="3168650" cy="2743200"/>
          </a:xfrm>
          <a:prstGeom prst="upArrow">
            <a:avLst>
              <a:gd name="adj1" fmla="val 50000"/>
              <a:gd name="adj2" fmla="val 18667"/>
            </a:avLst>
          </a:prstGeom>
          <a:gradFill rotWithShape="1">
            <a:gsLst>
              <a:gs pos="0">
                <a:schemeClr val="accent2">
                  <a:gamma/>
                  <a:shade val="56078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19050">
            <a:noFill/>
            <a:miter lim="800000"/>
            <a:headEnd/>
            <a:tailEnd/>
          </a:ln>
          <a:effectLst/>
          <a:scene3d>
            <a:camera prst="legacyPerspectiveBottom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20483" name="Group 32"/>
          <p:cNvGrpSpPr>
            <a:grpSpLocks/>
          </p:cNvGrpSpPr>
          <p:nvPr/>
        </p:nvGrpSpPr>
        <p:grpSpPr bwMode="auto">
          <a:xfrm>
            <a:off x="1828800" y="2209800"/>
            <a:ext cx="2393950" cy="2362200"/>
            <a:chOff x="708" y="2203"/>
            <a:chExt cx="751" cy="741"/>
          </a:xfrm>
        </p:grpSpPr>
        <p:sp>
          <p:nvSpPr>
            <p:cNvPr id="4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20506" name="Picture 34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4" name="Group 32"/>
          <p:cNvGrpSpPr>
            <a:grpSpLocks/>
          </p:cNvGrpSpPr>
          <p:nvPr/>
        </p:nvGrpSpPr>
        <p:grpSpPr bwMode="auto">
          <a:xfrm>
            <a:off x="3810000" y="2209800"/>
            <a:ext cx="2393950" cy="2362200"/>
            <a:chOff x="708" y="2203"/>
            <a:chExt cx="751" cy="741"/>
          </a:xfrm>
        </p:grpSpPr>
        <p:sp>
          <p:nvSpPr>
            <p:cNvPr id="7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20504" name="Picture 34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5" name="Group 32"/>
          <p:cNvGrpSpPr>
            <a:grpSpLocks/>
          </p:cNvGrpSpPr>
          <p:nvPr/>
        </p:nvGrpSpPr>
        <p:grpSpPr bwMode="auto">
          <a:xfrm>
            <a:off x="5715000" y="2195513"/>
            <a:ext cx="2393950" cy="2362200"/>
            <a:chOff x="708" y="2203"/>
            <a:chExt cx="751" cy="741"/>
          </a:xfrm>
        </p:grpSpPr>
        <p:sp>
          <p:nvSpPr>
            <p:cNvPr id="10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20502" name="Picture 34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6" name="Group 32"/>
          <p:cNvGrpSpPr>
            <a:grpSpLocks/>
          </p:cNvGrpSpPr>
          <p:nvPr/>
        </p:nvGrpSpPr>
        <p:grpSpPr bwMode="auto">
          <a:xfrm>
            <a:off x="7737476" y="2195513"/>
            <a:ext cx="2392363" cy="2362200"/>
            <a:chOff x="708" y="2203"/>
            <a:chExt cx="751" cy="741"/>
          </a:xfrm>
        </p:grpSpPr>
        <p:sp>
          <p:nvSpPr>
            <p:cNvPr id="13" name="Oval 33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31765"/>
                    <a:invGamma/>
                  </a:scheme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pic>
          <p:nvPicPr>
            <p:cNvPr id="20500" name="Picture 34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25"/>
          <p:cNvSpPr txBox="1">
            <a:spLocks noChangeArrowheads="1"/>
          </p:cNvSpPr>
          <p:nvPr/>
        </p:nvSpPr>
        <p:spPr bwMode="black">
          <a:xfrm>
            <a:off x="1693863" y="456397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Persyaratan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Implementasi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endParaRPr lang="id-ID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id-ID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Tata Kelola Destinasi</a:t>
            </a:r>
            <a:endParaRPr 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ltGray">
          <a:xfrm>
            <a:off x="1905000" y="5638800"/>
            <a:ext cx="8458200" cy="700088"/>
          </a:xfrm>
          <a:prstGeom prst="bevel">
            <a:avLst>
              <a:gd name="adj" fmla="val 304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black">
          <a:xfrm>
            <a:off x="2133600" y="57150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Tata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Kelola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Destinasi</a:t>
            </a:r>
            <a:r>
              <a:rPr lang="en-U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Pariwisata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black">
          <a:xfrm>
            <a:off x="2057400" y="2957513"/>
            <a:ext cx="1828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Pelibatan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seluruh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Stakeholders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black">
          <a:xfrm>
            <a:off x="3962400" y="3055938"/>
            <a:ext cx="1828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d-ID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Memperkuat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Kepemimpinan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</a:t>
            </a:r>
            <a:r>
              <a:rPr lang="en-US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Leadership</a:t>
            </a: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black">
          <a:xfrm>
            <a:off x="5867400" y="281940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Terus-menerus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&amp;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berkelanjutan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(</a:t>
            </a: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Continuous Sustainability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black">
          <a:xfrm>
            <a:off x="7924800" y="2838450"/>
            <a:ext cx="1981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Mekanisme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Audit,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Pengawasan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&amp;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Evaluasi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Kinerja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144000" y="6318250"/>
            <a:ext cx="1447800" cy="482600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6" name="Picture 16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7" name="Picture 165" descr="kan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8" name="Picture 166" descr="kir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6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6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/>
          </p:nvPr>
        </p:nvSpPr>
        <p:spPr>
          <a:xfrm>
            <a:off x="792163" y="215743"/>
            <a:ext cx="6529388" cy="1034572"/>
          </a:xfrm>
        </p:spPr>
        <p:txBody>
          <a:bodyPr>
            <a:noAutofit/>
          </a:bodyPr>
          <a:lstStyle/>
          <a:p>
            <a:r>
              <a:rPr lang="fi-FI" sz="3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>INDIKATOR KEBERHASILAN </a:t>
            </a:r>
            <a:r>
              <a:rPr lang="id-ID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/>
            </a:r>
            <a:br>
              <a:rPr lang="id-ID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</a:br>
            <a:r>
              <a:rPr lang="id-ID" sz="3200" b="1" dirty="0" smtClean="0">
                <a:solidFill>
                  <a:schemeClr val="accent2">
                    <a:lumMod val="50000"/>
                  </a:schemeClr>
                </a:solidFill>
                <a:latin typeface="+mn-lt"/>
                <a:cs typeface="Aharoni" panose="02010803020104030203" pitchFamily="2" charset="-79"/>
              </a:rPr>
              <a:t>PENGELOLAAN DESTINASI</a:t>
            </a:r>
            <a:endParaRPr lang="en-US" sz="4400" b="1" dirty="0" smtClean="0">
              <a:solidFill>
                <a:schemeClr val="accent2">
                  <a:lumMod val="50000"/>
                </a:schemeClr>
              </a:solidFill>
              <a:latin typeface="+mn-lt"/>
              <a:cs typeface="Aharoni" panose="02010803020104030203" pitchFamily="2" charset="-79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gray">
          <a:xfrm rot="10800000">
            <a:off x="3429000" y="3152776"/>
            <a:ext cx="5530850" cy="2333625"/>
          </a:xfrm>
          <a:prstGeom prst="upArrow">
            <a:avLst>
              <a:gd name="adj1" fmla="val 57824"/>
              <a:gd name="adj2" fmla="val 54398"/>
            </a:avLst>
          </a:prstGeom>
          <a:blipFill>
            <a:blip r:embed="rId2"/>
            <a:tile tx="0" ty="0" sx="100000" sy="100000" flip="none" algn="tl"/>
          </a:blipFill>
          <a:ln w="9525" algn="ctr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17412" name="AutoShape 3"/>
          <p:cNvSpPr>
            <a:spLocks noChangeArrowheads="1"/>
          </p:cNvSpPr>
          <p:nvPr/>
        </p:nvSpPr>
        <p:spPr bwMode="auto">
          <a:xfrm>
            <a:off x="7467600" y="3152775"/>
            <a:ext cx="2286000" cy="1524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>
              <a:latin typeface="Verdana" panose="020B0604030504040204" pitchFamily="34" charset="0"/>
            </a:endParaRP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667000" y="3152775"/>
            <a:ext cx="2286000" cy="1600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id-ID">
              <a:latin typeface="Verdana" panose="020B0604030504040204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762250" y="3344863"/>
            <a:ext cx="20383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Semakin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Tertatanya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Destinasi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Pariwisata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gray">
          <a:xfrm>
            <a:off x="4746625" y="317976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7416" name="AutoShape 8"/>
          <p:cNvSpPr>
            <a:spLocks noChangeAspect="1" noChangeArrowheads="1" noTextEdit="1"/>
          </p:cNvSpPr>
          <p:nvPr/>
        </p:nvSpPr>
        <p:spPr bwMode="gray">
          <a:xfrm flipH="1">
            <a:off x="6392864" y="31765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gray">
          <a:xfrm flipH="1">
            <a:off x="6399214" y="317976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17418" name="Group 10"/>
          <p:cNvGrpSpPr>
            <a:grpSpLocks/>
          </p:cNvGrpSpPr>
          <p:nvPr/>
        </p:nvGrpSpPr>
        <p:grpSpPr bwMode="auto">
          <a:xfrm>
            <a:off x="4680744" y="1525897"/>
            <a:ext cx="2998788" cy="1601787"/>
            <a:chOff x="1997" y="1314"/>
            <a:chExt cx="1889" cy="1009"/>
          </a:xfrm>
        </p:grpSpPr>
        <p:grpSp>
          <p:nvGrpSpPr>
            <p:cNvPr id="1742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8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918032" y="1672819"/>
            <a:ext cx="2524211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C00000"/>
                </a:solidFill>
                <a:latin typeface="+mj-lt"/>
                <a:cs typeface="Arial" charset="0"/>
              </a:rPr>
              <a:t>Keberhasilan</a:t>
            </a:r>
            <a:r>
              <a:rPr lang="en-US" sz="2400" b="1" dirty="0">
                <a:solidFill>
                  <a:srgbClr val="C00000"/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id-ID" sz="2400" b="1" dirty="0" smtClean="0">
                <a:solidFill>
                  <a:srgbClr val="C00000"/>
                </a:solidFill>
                <a:latin typeface="+mj-lt"/>
                <a:cs typeface="Arial" charset="0"/>
              </a:rPr>
              <a:t>Tata Kelola Destinasi</a:t>
            </a:r>
            <a:endParaRPr lang="en-US" sz="1400" dirty="0">
              <a:solidFill>
                <a:srgbClr val="C00000"/>
              </a:solidFill>
              <a:latin typeface="+mj-lt"/>
              <a:cs typeface="Arial" charset="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637172" y="3433764"/>
            <a:ext cx="2102141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Meningkatnya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Jumlah</a:t>
            </a:r>
            <a:r>
              <a:rPr lang="en-US" sz="1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14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Wisatawan</a:t>
            </a:r>
            <a:endParaRPr lang="id-ID" sz="14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Lama </a:t>
            </a:r>
            <a:r>
              <a:rPr lang="id-ID" sz="14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Tinggal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d-ID" sz="1400" b="1" dirty="0" smtClean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Pengeluaran</a:t>
            </a:r>
            <a:endParaRPr lang="id-ID" sz="14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id-ID" sz="14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Kunjungan Berulang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08325" y="5545137"/>
            <a:ext cx="6172200" cy="1014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Kesejahteraan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Masyarakat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Meningkat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id-ID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Kepuasan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Wisatawan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id-ID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= Kep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uas</a:t>
            </a:r>
            <a:r>
              <a:rPr lang="id-ID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an Masyarakat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  <a:p>
            <a:pPr algn="ctr">
              <a:defRPr/>
            </a:pP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Lingkungan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Tertata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 &amp;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cs typeface="Arial" charset="0"/>
              </a:rPr>
              <a:t>Terjaga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9144000" y="6318250"/>
            <a:ext cx="1447800" cy="482600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23" name="Picture 164" descr="hom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5" descr="kana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6" descr="kir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6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45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6" descr="speedome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673" y="1430861"/>
            <a:ext cx="480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>
            <a:spLocks noChangeArrowheads="1"/>
          </p:cNvSpPr>
          <p:nvPr/>
        </p:nvSpPr>
        <p:spPr bwMode="gray">
          <a:xfrm>
            <a:off x="1195364" y="1387466"/>
            <a:ext cx="4724400" cy="4724400"/>
          </a:xfrm>
          <a:prstGeom prst="ellips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1508" name="Group 45"/>
          <p:cNvGrpSpPr>
            <a:grpSpLocks/>
          </p:cNvGrpSpPr>
          <p:nvPr/>
        </p:nvGrpSpPr>
        <p:grpSpPr bwMode="auto">
          <a:xfrm>
            <a:off x="5658717" y="2650964"/>
            <a:ext cx="381000" cy="373062"/>
            <a:chOff x="480" y="1200"/>
            <a:chExt cx="1042" cy="1019"/>
          </a:xfrm>
        </p:grpSpPr>
        <p:grpSp>
          <p:nvGrpSpPr>
            <p:cNvPr id="2158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83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82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09" name="Group 45"/>
          <p:cNvGrpSpPr>
            <a:grpSpLocks/>
          </p:cNvGrpSpPr>
          <p:nvPr/>
        </p:nvGrpSpPr>
        <p:grpSpPr bwMode="auto">
          <a:xfrm>
            <a:off x="5328026" y="4915135"/>
            <a:ext cx="381000" cy="373063"/>
            <a:chOff x="480" y="1200"/>
            <a:chExt cx="1042" cy="1019"/>
          </a:xfrm>
        </p:grpSpPr>
        <p:grpSp>
          <p:nvGrpSpPr>
            <p:cNvPr id="21577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79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78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0" name="Group 45"/>
          <p:cNvGrpSpPr>
            <a:grpSpLocks/>
          </p:cNvGrpSpPr>
          <p:nvPr/>
        </p:nvGrpSpPr>
        <p:grpSpPr bwMode="auto">
          <a:xfrm>
            <a:off x="4689815" y="1504408"/>
            <a:ext cx="381000" cy="373063"/>
            <a:chOff x="480" y="1200"/>
            <a:chExt cx="1042" cy="1019"/>
          </a:xfrm>
        </p:grpSpPr>
        <p:grpSp>
          <p:nvGrpSpPr>
            <p:cNvPr id="21573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75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74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1" name="Group 45"/>
          <p:cNvGrpSpPr>
            <a:grpSpLocks/>
          </p:cNvGrpSpPr>
          <p:nvPr/>
        </p:nvGrpSpPr>
        <p:grpSpPr bwMode="auto">
          <a:xfrm>
            <a:off x="4087060" y="5925334"/>
            <a:ext cx="381000" cy="373063"/>
            <a:chOff x="480" y="1200"/>
            <a:chExt cx="1042" cy="1019"/>
          </a:xfrm>
        </p:grpSpPr>
        <p:grpSp>
          <p:nvGrpSpPr>
            <p:cNvPr id="2156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71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70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5"/>
          <p:cNvGrpSpPr>
            <a:grpSpLocks/>
          </p:cNvGrpSpPr>
          <p:nvPr/>
        </p:nvGrpSpPr>
        <p:grpSpPr bwMode="auto">
          <a:xfrm>
            <a:off x="5480912" y="2222940"/>
            <a:ext cx="381000" cy="373063"/>
            <a:chOff x="480" y="1200"/>
            <a:chExt cx="1042" cy="1019"/>
          </a:xfrm>
        </p:grpSpPr>
        <p:grpSp>
          <p:nvGrpSpPr>
            <p:cNvPr id="21565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67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66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3" name="Group 45"/>
          <p:cNvGrpSpPr>
            <a:grpSpLocks/>
          </p:cNvGrpSpPr>
          <p:nvPr/>
        </p:nvGrpSpPr>
        <p:grpSpPr bwMode="auto">
          <a:xfrm>
            <a:off x="5044135" y="5342021"/>
            <a:ext cx="381000" cy="373062"/>
            <a:chOff x="480" y="1200"/>
            <a:chExt cx="1042" cy="1019"/>
          </a:xfrm>
        </p:grpSpPr>
        <p:grpSp>
          <p:nvGrpSpPr>
            <p:cNvPr id="2156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63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62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4" name="Group 45"/>
          <p:cNvGrpSpPr>
            <a:grpSpLocks/>
          </p:cNvGrpSpPr>
          <p:nvPr/>
        </p:nvGrpSpPr>
        <p:grpSpPr bwMode="auto">
          <a:xfrm>
            <a:off x="5114289" y="1869150"/>
            <a:ext cx="381000" cy="373063"/>
            <a:chOff x="480" y="1200"/>
            <a:chExt cx="1042" cy="1019"/>
          </a:xfrm>
        </p:grpSpPr>
        <p:grpSp>
          <p:nvGrpSpPr>
            <p:cNvPr id="21557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59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58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5" name="Group 45"/>
          <p:cNvGrpSpPr>
            <a:grpSpLocks/>
          </p:cNvGrpSpPr>
          <p:nvPr/>
        </p:nvGrpSpPr>
        <p:grpSpPr bwMode="auto">
          <a:xfrm>
            <a:off x="4596230" y="5659500"/>
            <a:ext cx="381000" cy="373063"/>
            <a:chOff x="480" y="1200"/>
            <a:chExt cx="1042" cy="1019"/>
          </a:xfrm>
        </p:grpSpPr>
        <p:grpSp>
          <p:nvGrpSpPr>
            <p:cNvPr id="21553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55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8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54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45"/>
          <p:cNvGrpSpPr>
            <a:grpSpLocks/>
          </p:cNvGrpSpPr>
          <p:nvPr/>
        </p:nvGrpSpPr>
        <p:grpSpPr bwMode="auto">
          <a:xfrm>
            <a:off x="5810084" y="3113042"/>
            <a:ext cx="381000" cy="373062"/>
            <a:chOff x="480" y="1200"/>
            <a:chExt cx="1042" cy="1019"/>
          </a:xfrm>
        </p:grpSpPr>
        <p:grpSp>
          <p:nvGrpSpPr>
            <p:cNvPr id="21549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51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50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45"/>
          <p:cNvGrpSpPr>
            <a:grpSpLocks/>
          </p:cNvGrpSpPr>
          <p:nvPr/>
        </p:nvGrpSpPr>
        <p:grpSpPr bwMode="auto">
          <a:xfrm>
            <a:off x="5805537" y="3624489"/>
            <a:ext cx="381000" cy="373062"/>
            <a:chOff x="480" y="1200"/>
            <a:chExt cx="1042" cy="1019"/>
          </a:xfrm>
        </p:grpSpPr>
        <p:grpSp>
          <p:nvGrpSpPr>
            <p:cNvPr id="21545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47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46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8" name="Group 45"/>
          <p:cNvGrpSpPr>
            <a:grpSpLocks/>
          </p:cNvGrpSpPr>
          <p:nvPr/>
        </p:nvGrpSpPr>
        <p:grpSpPr bwMode="auto">
          <a:xfrm>
            <a:off x="5587372" y="4516958"/>
            <a:ext cx="381000" cy="373062"/>
            <a:chOff x="480" y="1200"/>
            <a:chExt cx="1042" cy="1019"/>
          </a:xfrm>
        </p:grpSpPr>
        <p:grpSp>
          <p:nvGrpSpPr>
            <p:cNvPr id="2154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43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3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42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9" name="Group 45"/>
          <p:cNvGrpSpPr>
            <a:grpSpLocks/>
          </p:cNvGrpSpPr>
          <p:nvPr/>
        </p:nvGrpSpPr>
        <p:grpSpPr bwMode="auto">
          <a:xfrm>
            <a:off x="5752955" y="4086356"/>
            <a:ext cx="381000" cy="373063"/>
            <a:chOff x="480" y="1200"/>
            <a:chExt cx="1042" cy="1019"/>
          </a:xfrm>
        </p:grpSpPr>
        <p:grpSp>
          <p:nvGrpSpPr>
            <p:cNvPr id="21537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21539" name="Picture 47" descr="circuler_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3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54118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1538" name="Picture 49" descr="Picture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20" name="Text Box 9"/>
          <p:cNvSpPr txBox="1">
            <a:spLocks noChangeArrowheads="1"/>
          </p:cNvSpPr>
          <p:nvPr/>
        </p:nvSpPr>
        <p:spPr bwMode="auto">
          <a:xfrm>
            <a:off x="5066793" y="1513236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Organisasi</a:t>
            </a:r>
            <a:endParaRPr lang="en-US" sz="1200" b="1" dirty="0"/>
          </a:p>
        </p:txBody>
      </p:sp>
      <p:sp>
        <p:nvSpPr>
          <p:cNvPr id="21521" name="Text Box 9"/>
          <p:cNvSpPr txBox="1">
            <a:spLocks noChangeArrowheads="1"/>
          </p:cNvSpPr>
          <p:nvPr/>
        </p:nvSpPr>
        <p:spPr bwMode="auto">
          <a:xfrm>
            <a:off x="5497440" y="1858038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Pemasaran</a:t>
            </a:r>
            <a:endParaRPr lang="en-US" sz="1200" b="1" dirty="0"/>
          </a:p>
        </p:txBody>
      </p:sp>
      <p:sp>
        <p:nvSpPr>
          <p:cNvPr id="21522" name="Text Box 9"/>
          <p:cNvSpPr txBox="1">
            <a:spLocks noChangeArrowheads="1"/>
          </p:cNvSpPr>
          <p:nvPr/>
        </p:nvSpPr>
        <p:spPr bwMode="auto">
          <a:xfrm>
            <a:off x="5858621" y="2159001"/>
            <a:ext cx="312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Kualitas</a:t>
            </a:r>
            <a:r>
              <a:rPr lang="en-US" sz="1200" b="1" dirty="0"/>
              <a:t> </a:t>
            </a:r>
            <a:r>
              <a:rPr lang="en-US" sz="1200" b="1" dirty="0" err="1"/>
              <a:t>Pelayanan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Pengalaman</a:t>
            </a:r>
            <a:r>
              <a:rPr lang="en-US" sz="1200" b="1" dirty="0"/>
              <a:t> </a:t>
            </a:r>
            <a:r>
              <a:rPr lang="en-US" sz="1200" b="1" dirty="0" err="1"/>
              <a:t>Berwisata</a:t>
            </a:r>
            <a:endParaRPr lang="en-US" sz="1200" b="1" dirty="0"/>
          </a:p>
        </p:txBody>
      </p:sp>
      <p:sp>
        <p:nvSpPr>
          <p:cNvPr id="21523" name="Text Box 9"/>
          <p:cNvSpPr txBox="1">
            <a:spLocks noChangeArrowheads="1"/>
          </p:cNvSpPr>
          <p:nvPr/>
        </p:nvSpPr>
        <p:spPr bwMode="auto">
          <a:xfrm>
            <a:off x="6019800" y="2668020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Penelitian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Informasi</a:t>
            </a:r>
            <a:endParaRPr lang="en-US" sz="1200" b="1" dirty="0"/>
          </a:p>
        </p:txBody>
      </p:sp>
      <p:sp>
        <p:nvSpPr>
          <p:cNvPr id="21524" name="Text Box 9"/>
          <p:cNvSpPr txBox="1">
            <a:spLocks noChangeArrowheads="1"/>
          </p:cNvSpPr>
          <p:nvPr/>
        </p:nvSpPr>
        <p:spPr bwMode="auto">
          <a:xfrm>
            <a:off x="6186157" y="3168605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Pengembangan</a:t>
            </a:r>
            <a:r>
              <a:rPr lang="en-US" sz="1200" b="1" dirty="0"/>
              <a:t> </a:t>
            </a:r>
            <a:r>
              <a:rPr lang="en-US" sz="1200" b="1" dirty="0" err="1"/>
              <a:t>Sumber</a:t>
            </a:r>
            <a:r>
              <a:rPr lang="en-US" sz="1200" b="1" dirty="0"/>
              <a:t> </a:t>
            </a:r>
            <a:r>
              <a:rPr lang="en-US" sz="1200" b="1" dirty="0" err="1"/>
              <a:t>Daya</a:t>
            </a:r>
            <a:r>
              <a:rPr lang="en-US" sz="1200" b="1" dirty="0"/>
              <a:t> </a:t>
            </a:r>
            <a:r>
              <a:rPr lang="en-US" sz="1200" b="1" dirty="0" err="1"/>
              <a:t>Manusia</a:t>
            </a:r>
            <a:endParaRPr lang="en-US" sz="1200" b="1" dirty="0"/>
          </a:p>
        </p:txBody>
      </p:sp>
      <p:sp>
        <p:nvSpPr>
          <p:cNvPr id="21525" name="Text Box 9"/>
          <p:cNvSpPr txBox="1">
            <a:spLocks noChangeArrowheads="1"/>
          </p:cNvSpPr>
          <p:nvPr/>
        </p:nvSpPr>
        <p:spPr bwMode="auto">
          <a:xfrm>
            <a:off x="6191084" y="3671414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Sumber</a:t>
            </a:r>
            <a:r>
              <a:rPr lang="en-US" sz="1200" b="1" dirty="0"/>
              <a:t> Dana</a:t>
            </a:r>
          </a:p>
        </p:txBody>
      </p:sp>
      <p:sp>
        <p:nvSpPr>
          <p:cNvPr id="21526" name="Text Box 9"/>
          <p:cNvSpPr txBox="1">
            <a:spLocks noChangeArrowheads="1"/>
          </p:cNvSpPr>
          <p:nvPr/>
        </p:nvSpPr>
        <p:spPr bwMode="auto">
          <a:xfrm>
            <a:off x="6110084" y="4144459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Pengelolaan</a:t>
            </a:r>
            <a:r>
              <a:rPr lang="en-US" sz="1200" b="1" dirty="0"/>
              <a:t> </a:t>
            </a:r>
            <a:r>
              <a:rPr lang="en-US" sz="1200" b="1" dirty="0" err="1"/>
              <a:t>Pengunjung</a:t>
            </a:r>
            <a:endParaRPr lang="en-US" sz="1200" b="1" dirty="0"/>
          </a:p>
        </p:txBody>
      </p:sp>
      <p:sp>
        <p:nvSpPr>
          <p:cNvPr id="21527" name="Text Box 9"/>
          <p:cNvSpPr txBox="1">
            <a:spLocks noChangeArrowheads="1"/>
          </p:cNvSpPr>
          <p:nvPr/>
        </p:nvSpPr>
        <p:spPr bwMode="auto">
          <a:xfrm>
            <a:off x="5921987" y="4642866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Pengelolaan</a:t>
            </a:r>
            <a:r>
              <a:rPr lang="en-US" sz="1200" b="1" dirty="0"/>
              <a:t> </a:t>
            </a:r>
            <a:r>
              <a:rPr lang="en-US" sz="1200" b="1" dirty="0" err="1"/>
              <a:t>Berkelanjutan</a:t>
            </a:r>
            <a:endParaRPr lang="en-US" sz="1200" b="1" dirty="0"/>
          </a:p>
        </p:txBody>
      </p:sp>
      <p:sp>
        <p:nvSpPr>
          <p:cNvPr id="21528" name="Text Box 9"/>
          <p:cNvSpPr txBox="1">
            <a:spLocks noChangeArrowheads="1"/>
          </p:cNvSpPr>
          <p:nvPr/>
        </p:nvSpPr>
        <p:spPr bwMode="auto">
          <a:xfrm>
            <a:off x="5666977" y="5030875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Pengelolaan</a:t>
            </a:r>
            <a:r>
              <a:rPr lang="en-US" sz="1200" b="1" dirty="0"/>
              <a:t> </a:t>
            </a:r>
            <a:r>
              <a:rPr lang="en-US" sz="1200" b="1" dirty="0" err="1"/>
              <a:t>Krisis</a:t>
            </a:r>
            <a:endParaRPr lang="en-US" sz="1200" b="1" dirty="0"/>
          </a:p>
        </p:txBody>
      </p:sp>
      <p:sp>
        <p:nvSpPr>
          <p:cNvPr id="21529" name="Text Box 9"/>
          <p:cNvSpPr txBox="1">
            <a:spLocks noChangeArrowheads="1"/>
          </p:cNvSpPr>
          <p:nvPr/>
        </p:nvSpPr>
        <p:spPr bwMode="auto">
          <a:xfrm>
            <a:off x="5421113" y="5450120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Pengelolaan</a:t>
            </a:r>
            <a:r>
              <a:rPr lang="en-US" sz="1200" b="1" dirty="0"/>
              <a:t> </a:t>
            </a:r>
            <a:r>
              <a:rPr lang="en-US" sz="1200" b="1" dirty="0" err="1"/>
              <a:t>Masyarakat</a:t>
            </a:r>
            <a:endParaRPr lang="en-US" sz="1200" b="1" dirty="0"/>
          </a:p>
        </p:txBody>
      </p:sp>
      <p:sp>
        <p:nvSpPr>
          <p:cNvPr id="21530" name="Text Box 9"/>
          <p:cNvSpPr txBox="1">
            <a:spLocks noChangeArrowheads="1"/>
          </p:cNvSpPr>
          <p:nvPr/>
        </p:nvSpPr>
        <p:spPr bwMode="auto">
          <a:xfrm>
            <a:off x="4973208" y="5789006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Pengelolaan</a:t>
            </a:r>
            <a:r>
              <a:rPr lang="en-US" sz="1200" b="1" dirty="0"/>
              <a:t> </a:t>
            </a:r>
            <a:r>
              <a:rPr lang="en-US" sz="1200" b="1" dirty="0" err="1"/>
              <a:t>Lingkungan</a:t>
            </a:r>
            <a:endParaRPr lang="en-US" sz="1200" b="1" dirty="0"/>
          </a:p>
        </p:txBody>
      </p:sp>
      <p:sp>
        <p:nvSpPr>
          <p:cNvPr id="21531" name="Text Box 9"/>
          <p:cNvSpPr txBox="1">
            <a:spLocks noChangeArrowheads="1"/>
          </p:cNvSpPr>
          <p:nvPr/>
        </p:nvSpPr>
        <p:spPr bwMode="auto">
          <a:xfrm>
            <a:off x="4431926" y="6068288"/>
            <a:ext cx="3124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200" b="1" dirty="0" err="1"/>
              <a:t>Pengelolaan</a:t>
            </a:r>
            <a:r>
              <a:rPr lang="en-US" sz="1200" b="1" dirty="0"/>
              <a:t> </a:t>
            </a:r>
            <a:r>
              <a:rPr lang="en-US" sz="1200" b="1" dirty="0" err="1"/>
              <a:t>Ekonomi</a:t>
            </a:r>
            <a:endParaRPr lang="en-US" sz="1200" b="1" dirty="0"/>
          </a:p>
        </p:txBody>
      </p:sp>
      <p:sp>
        <p:nvSpPr>
          <p:cNvPr id="91" name="Rounded Rectangle 90"/>
          <p:cNvSpPr/>
          <p:nvPr/>
        </p:nvSpPr>
        <p:spPr>
          <a:xfrm>
            <a:off x="9144000" y="6318250"/>
            <a:ext cx="1447800" cy="482600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1533" name="Picture 164" descr="home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165" descr="kana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166" descr="kiri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6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36" name="Rectangle 58"/>
          <p:cNvSpPr>
            <a:spLocks noGrp="1" noChangeArrowheads="1"/>
          </p:cNvSpPr>
          <p:nvPr>
            <p:ph type="title"/>
          </p:nvPr>
        </p:nvSpPr>
        <p:spPr>
          <a:xfrm>
            <a:off x="881845" y="260711"/>
            <a:ext cx="8100976" cy="1024458"/>
          </a:xfrm>
        </p:spPr>
        <p:txBody>
          <a:bodyPr>
            <a:noAutofit/>
          </a:bodyPr>
          <a:lstStyle/>
          <a:p>
            <a:pPr algn="ctr" eaLnBrk="1" hangingPunct="1"/>
            <a:r>
              <a:rPr lang="id-ID" sz="3200" b="1" i="1" dirty="0" smtClean="0">
                <a:solidFill>
                  <a:schemeClr val="accent2">
                    <a:lumMod val="50000"/>
                  </a:schemeClr>
                </a:solidFill>
              </a:rPr>
              <a:t>ASPEK </a:t>
            </a:r>
            <a:r>
              <a:rPr lang="en-US" sz="3200" b="1" i="1" dirty="0" smtClean="0">
                <a:solidFill>
                  <a:schemeClr val="accent2">
                    <a:lumMod val="50000"/>
                  </a:schemeClr>
                </a:solidFill>
              </a:rPr>
              <a:t> KEBERHASILAN</a:t>
            </a:r>
            <a:r>
              <a:rPr lang="id-ID" sz="3200" b="1" i="1" dirty="0" smtClean="0">
                <a:solidFill>
                  <a:schemeClr val="accent2">
                    <a:lumMod val="50000"/>
                  </a:schemeClr>
                </a:solidFill>
              </a:rPr>
              <a:t> PENGELOLAAN DESTINASI</a:t>
            </a:r>
            <a:endParaRPr lang="en-US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7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3435" y="387350"/>
            <a:ext cx="7214315" cy="140335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Tujuan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Pembangunan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Kepariwisataan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b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Undang-Undang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Kepariwisataan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itchFamily="18" charset="0"/>
              </a:rPr>
              <a:t>(UU N0.10, 2009)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779" y="1981200"/>
            <a:ext cx="7239000" cy="4191000"/>
          </a:xfrm>
        </p:spPr>
        <p:txBody>
          <a:bodyPr rtlCol="0"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meningkatkan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pertumbuhan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ekonomi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meningkatkan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kesejahteraan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rakyat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menghapus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kemiskinan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mengatasi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pengangguran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melestarikan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alam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lingkungan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sumber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daya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memajukan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kebudayaan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mengangkat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citra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bangsa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memupuk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rasa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cinta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tanah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air,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memperk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k</a:t>
            </a:r>
            <a:r>
              <a:rPr lang="id-ID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h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jati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diri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dan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kesatuan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bangsa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mempererat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persahabatan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antar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bangsa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5" name="Pentagon 4"/>
          <p:cNvSpPr/>
          <p:nvPr/>
        </p:nvSpPr>
        <p:spPr>
          <a:xfrm>
            <a:off x="758779" y="1981200"/>
            <a:ext cx="8325690" cy="4381500"/>
          </a:xfrm>
          <a:prstGeom prst="homePlate">
            <a:avLst>
              <a:gd name="adj" fmla="val 21456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65349" y="3039736"/>
            <a:ext cx="2592434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</a:rPr>
              <a:t>Paradigma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</a:rPr>
              <a:t>Baru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</a:endParaRPr>
          </a:p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</a:rPr>
              <a:t>Pembangunan</a:t>
            </a:r>
          </a:p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</a:rPr>
              <a:t>Kepariwisataan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2" name="Striped Right Arrow 1"/>
          <p:cNvSpPr/>
          <p:nvPr/>
        </p:nvSpPr>
        <p:spPr>
          <a:xfrm>
            <a:off x="7526132" y="2341932"/>
            <a:ext cx="676661" cy="296526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08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5516221" y="967355"/>
            <a:ext cx="4529103" cy="2980472"/>
          </a:xfrm>
          <a:prstGeom prst="ellips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WISATAWAN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Book Antiqua" panose="02040602050305030304" pitchFamily="18" charset="0"/>
              </a:rPr>
              <a:t>: </a:t>
            </a:r>
          </a:p>
          <a:p>
            <a:pPr eaLnBrk="1" hangingPunct="1">
              <a:buFontTx/>
              <a:buChar char="-"/>
              <a:defRPr/>
            </a:pPr>
            <a:r>
              <a:rPr lang="en-US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P</a:t>
            </a: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engalaman unik d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lm</a:t>
            </a: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 pelestarian lingk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.</a:t>
            </a:r>
          </a:p>
          <a:p>
            <a:pPr eaLnBrk="1" hangingPunct="1">
              <a:buFontTx/>
              <a:buChar char="-"/>
              <a:defRPr/>
            </a:pP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Kepuasan</a:t>
            </a: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 d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lm</a:t>
            </a: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 bentuk “ke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terlibatan</a:t>
            </a: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”  </a:t>
            </a:r>
            <a:endParaRPr lang="en-US" i="1" dirty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eaLnBrk="1" hangingPunct="1">
              <a:defRPr/>
            </a:pP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 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dlm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kegiatan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sehari-hari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komunitas</a:t>
            </a: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endParaRPr lang="en-US" i="1" dirty="0">
              <a:solidFill>
                <a:srgbClr val="0000FF"/>
              </a:solidFill>
              <a:latin typeface="Book Antiqua" panose="02040602050305030304" pitchFamily="18" charset="0"/>
            </a:endParaRPr>
          </a:p>
          <a:p>
            <a:pPr eaLnBrk="1" hangingPunct="1">
              <a:buFontTx/>
              <a:buChar char="-"/>
              <a:defRPr/>
            </a:pP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K</a:t>
            </a:r>
            <a:r>
              <a:rPr lang="id-ID" i="1" dirty="0">
                <a:solidFill>
                  <a:srgbClr val="0000FF"/>
                </a:solidFill>
                <a:latin typeface="Book Antiqua" panose="02040602050305030304" pitchFamily="18" charset="0"/>
              </a:rPr>
              <a:t>enangan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tak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terlupakan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‘live in’</a:t>
            </a:r>
          </a:p>
          <a:p>
            <a:pPr eaLnBrk="1" hangingPunct="1">
              <a:defRPr/>
            </a:pP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 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dgn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Book Antiqua" panose="02040602050305030304" pitchFamily="18" charset="0"/>
              </a:rPr>
              <a:t>komunitas</a:t>
            </a:r>
            <a:r>
              <a:rPr lang="en-US" i="1" dirty="0">
                <a:solidFill>
                  <a:srgbClr val="0000FF"/>
                </a:solidFill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defRPr/>
            </a:pPr>
            <a:endParaRPr lang="en-US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37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D8429-FCD3-4F13-BD34-0C70A6C09762}" type="slidenum">
              <a:rPr 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sz="1200">
              <a:solidFill>
                <a:srgbClr val="898989"/>
              </a:solidFill>
            </a:endParaRPr>
          </a:p>
        </p:txBody>
      </p:sp>
      <p:sp>
        <p:nvSpPr>
          <p:cNvPr id="33795" name="Oval 2"/>
          <p:cNvSpPr>
            <a:spLocks noChangeArrowheads="1"/>
          </p:cNvSpPr>
          <p:nvPr/>
        </p:nvSpPr>
        <p:spPr bwMode="auto">
          <a:xfrm>
            <a:off x="623692" y="923897"/>
            <a:ext cx="4967943" cy="304888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i="1" dirty="0">
              <a:solidFill>
                <a:srgbClr val="800000"/>
              </a:solidFill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800000"/>
                </a:solidFill>
                <a:latin typeface="Book Antiqua" panose="02040602050305030304" pitchFamily="18" charset="0"/>
              </a:rPr>
              <a:t>KOMUNITAS</a:t>
            </a:r>
            <a:r>
              <a:rPr lang="en-US" sz="1800" b="1" dirty="0">
                <a:solidFill>
                  <a:srgbClr val="FF6600"/>
                </a:solidFill>
                <a:latin typeface="Book Antiqua" panose="0204060205030503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 smtClean="0">
                <a:latin typeface="Book Antiqua" panose="02040602050305030304" pitchFamily="18" charset="0"/>
              </a:rPr>
              <a:t>Diversifikasi</a:t>
            </a:r>
            <a:r>
              <a:rPr lang="en-US" sz="1800" i="1" dirty="0" smtClean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pekerjaan</a:t>
            </a:r>
            <a:r>
              <a:rPr lang="en-US" sz="1800" i="1" dirty="0">
                <a:latin typeface="Book Antiqua" panose="02040602050305030304" pitchFamily="18" charset="0"/>
              </a:rPr>
              <a:t> &amp; </a:t>
            </a:r>
            <a:r>
              <a:rPr lang="en-US" sz="1800" i="1" dirty="0" err="1">
                <a:latin typeface="Book Antiqua" panose="02040602050305030304" pitchFamily="18" charset="0"/>
              </a:rPr>
              <a:t>pendapatan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Konservasi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lingkungan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Peningkatan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produktivitas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usaha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ekonomi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Penguatan</a:t>
            </a:r>
            <a:r>
              <a:rPr lang="en-US" sz="1800" i="1" dirty="0">
                <a:latin typeface="Book Antiqua" panose="02040602050305030304" pitchFamily="18" charset="0"/>
              </a:rPr>
              <a:t> spirit </a:t>
            </a:r>
            <a:r>
              <a:rPr lang="en-US" sz="1800" i="1" dirty="0" err="1">
                <a:latin typeface="Book Antiqua" panose="02040602050305030304" pitchFamily="18" charset="0"/>
              </a:rPr>
              <a:t>kewirausahaan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Kebanggaan</a:t>
            </a:r>
            <a:r>
              <a:rPr lang="en-US" sz="1800" i="1" dirty="0">
                <a:latin typeface="Book Antiqua" panose="02040602050305030304" pitchFamily="18" charset="0"/>
              </a:rPr>
              <a:t> (</a:t>
            </a:r>
            <a:r>
              <a:rPr lang="en-US" sz="1800" i="1" dirty="0" err="1">
                <a:latin typeface="Book Antiqua" panose="02040602050305030304" pitchFamily="18" charset="0"/>
              </a:rPr>
              <a:t>sbg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destinasi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wisata</a:t>
            </a:r>
            <a:r>
              <a:rPr lang="en-US" sz="1800" i="1" dirty="0">
                <a:latin typeface="Book Antiqua" panose="0204060205030503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Pengayaan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wawasan</a:t>
            </a:r>
            <a:r>
              <a:rPr lang="en-US" sz="1800" i="1" dirty="0">
                <a:latin typeface="Book Antiqua" panose="02040602050305030304" pitchFamily="18" charset="0"/>
              </a:rPr>
              <a:t>/</a:t>
            </a:r>
            <a:r>
              <a:rPr lang="en-US" sz="1800" i="1" dirty="0" err="1">
                <a:latin typeface="Book Antiqua" panose="02040602050305030304" pitchFamily="18" charset="0"/>
              </a:rPr>
              <a:t>pembelajaran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Promosi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produk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komunitas</a:t>
            </a:r>
            <a:endParaRPr lang="en-US" sz="18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i="1" dirty="0">
              <a:latin typeface="Times New Roman" panose="02020603050405020304" pitchFamily="18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741986" y="218365"/>
            <a:ext cx="6989890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d-ID" b="1" dirty="0" smtClean="0">
                <a:latin typeface="Book Antiqua" panose="02040602050305030304" pitchFamily="18" charset="0"/>
              </a:rPr>
              <a:t>Keberhasilan Pengelolaan Destinasi &amp; </a:t>
            </a:r>
            <a:r>
              <a:rPr lang="en-US" b="1" dirty="0" err="1" smtClean="0">
                <a:latin typeface="Book Antiqua" panose="02040602050305030304" pitchFamily="18" charset="0"/>
              </a:rPr>
              <a:t>Potensi</a:t>
            </a:r>
            <a:r>
              <a:rPr lang="en-US" b="1" dirty="0" smtClean="0">
                <a:latin typeface="Book Antiqua" panose="02040602050305030304" pitchFamily="18" charset="0"/>
              </a:rPr>
              <a:t> </a:t>
            </a:r>
            <a:r>
              <a:rPr lang="en-US" b="1" dirty="0" err="1">
                <a:latin typeface="Book Antiqua" panose="02040602050305030304" pitchFamily="18" charset="0"/>
              </a:rPr>
              <a:t>Keuntungan</a:t>
            </a:r>
            <a:r>
              <a:rPr lang="en-US" b="1" dirty="0">
                <a:latin typeface="Book Antiqua" panose="02040602050305030304" pitchFamily="18" charset="0"/>
              </a:rPr>
              <a:t> </a:t>
            </a:r>
            <a:r>
              <a:rPr lang="en-US" b="1" i="1" dirty="0" smtClean="0">
                <a:latin typeface="Book Antiqua" panose="02040602050305030304" pitchFamily="18" charset="0"/>
              </a:rPr>
              <a:t>Stakeholders</a:t>
            </a:r>
            <a:endParaRPr lang="en-US" b="1" i="1" dirty="0">
              <a:latin typeface="Book Antiqua" panose="02040602050305030304" pitchFamily="18" charset="0"/>
            </a:endParaRPr>
          </a:p>
        </p:txBody>
      </p:sp>
      <p:sp>
        <p:nvSpPr>
          <p:cNvPr id="33798" name="Oval 5"/>
          <p:cNvSpPr>
            <a:spLocks noChangeArrowheads="1"/>
          </p:cNvSpPr>
          <p:nvPr/>
        </p:nvSpPr>
        <p:spPr bwMode="auto">
          <a:xfrm>
            <a:off x="891048" y="3749640"/>
            <a:ext cx="4700587" cy="2825742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800000"/>
                </a:solidFill>
                <a:latin typeface="Book Antiqua" panose="02040602050305030304" pitchFamily="18" charset="0"/>
              </a:rPr>
              <a:t>INDUSTRI</a:t>
            </a:r>
            <a:r>
              <a:rPr lang="en-US" sz="1800" b="1" dirty="0">
                <a:solidFill>
                  <a:srgbClr val="006600"/>
                </a:solidFill>
                <a:latin typeface="Book Antiqua" panose="02040602050305030304" pitchFamily="18" charset="0"/>
              </a:rPr>
              <a:t>:</a:t>
            </a:r>
            <a:r>
              <a:rPr lang="en-US" sz="1800" b="1" dirty="0"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b="1" dirty="0">
                <a:latin typeface="Book Antiqua" panose="02040602050305030304" pitchFamily="18" charset="0"/>
              </a:rPr>
              <a:t> </a:t>
            </a:r>
            <a:r>
              <a:rPr lang="en-US" sz="1800" i="1" dirty="0">
                <a:latin typeface="Book Antiqua" panose="02040602050305030304" pitchFamily="18" charset="0"/>
              </a:rPr>
              <a:t>Competitive product </a:t>
            </a:r>
            <a:r>
              <a:rPr lang="en-US" sz="1800" i="1" dirty="0" err="1" smtClean="0">
                <a:latin typeface="Book Antiqua" panose="02040602050305030304" pitchFamily="18" charset="0"/>
              </a:rPr>
              <a:t>bernilai</a:t>
            </a:r>
            <a:r>
              <a:rPr lang="id-ID" sz="1800" i="1" dirty="0" smtClean="0">
                <a:latin typeface="Book Antiqua" panose="02040602050305030304" pitchFamily="18" charset="0"/>
              </a:rPr>
              <a:t> </a:t>
            </a:r>
            <a:r>
              <a:rPr lang="en-US" sz="1800" i="1" dirty="0" err="1" smtClean="0">
                <a:latin typeface="Book Antiqua" panose="02040602050305030304" pitchFamily="18" charset="0"/>
              </a:rPr>
              <a:t>tinggi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Harga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jasa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eksklusif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LoS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 smtClean="0">
                <a:latin typeface="Book Antiqua" panose="02040602050305030304" pitchFamily="18" charset="0"/>
              </a:rPr>
              <a:t>meningkat</a:t>
            </a:r>
            <a:endParaRPr lang="id-ID" sz="1800" i="1" dirty="0" smtClean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d-ID" sz="1800" i="1" dirty="0" smtClean="0">
                <a:latin typeface="Book Antiqua" panose="02040602050305030304" pitchFamily="18" charset="0"/>
              </a:rPr>
              <a:t>Repeater Guest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d-ID" sz="1800" i="1" dirty="0" smtClean="0">
                <a:latin typeface="Book Antiqua" panose="02040602050305030304" pitchFamily="18" charset="0"/>
              </a:rPr>
              <a:t>Loyalitas konsumen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33799" name="Oval 6"/>
          <p:cNvSpPr>
            <a:spLocks noChangeArrowheads="1"/>
          </p:cNvSpPr>
          <p:nvPr/>
        </p:nvSpPr>
        <p:spPr bwMode="auto">
          <a:xfrm>
            <a:off x="5591635" y="3597951"/>
            <a:ext cx="4724400" cy="2808536"/>
          </a:xfrm>
          <a:prstGeom prst="ellips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rgbClr val="800000"/>
                </a:solidFill>
                <a:latin typeface="Book Antiqua" panose="02040602050305030304" pitchFamily="18" charset="0"/>
              </a:rPr>
              <a:t>PEMERINTAH</a:t>
            </a:r>
            <a:r>
              <a:rPr lang="en-US" sz="1800" b="1" dirty="0">
                <a:solidFill>
                  <a:srgbClr val="0000FF"/>
                </a:solidFill>
                <a:latin typeface="Book Antiqua" panose="0204060205030503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Pajak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dan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retribusi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d-ID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Efektivitas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id-ID" sz="1800" i="1" dirty="0">
                <a:latin typeface="Book Antiqua" panose="02040602050305030304" pitchFamily="18" charset="0"/>
              </a:rPr>
              <a:t>pelestarian lingkungan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Perluasan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kesempatan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kerja</a:t>
            </a:r>
            <a:r>
              <a:rPr lang="id-ID" sz="1800" i="1" dirty="0">
                <a:latin typeface="Book Antiqua" panose="02040602050305030304" pitchFamily="18" charset="0"/>
              </a:rPr>
              <a:t> </a:t>
            </a:r>
            <a:endParaRPr lang="en-US" sz="1800" i="1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d-ID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Optimalisasi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dan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efisiensi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pemanfa</a:t>
            </a:r>
            <a:r>
              <a:rPr lang="en-US" sz="1800" i="1" dirty="0">
                <a:latin typeface="Book Antiqua" panose="02040602050305030304" pitchFamily="18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i="1" dirty="0">
                <a:latin typeface="Book Antiqua" panose="02040602050305030304" pitchFamily="18" charset="0"/>
              </a:rPr>
              <a:t>   </a:t>
            </a:r>
            <a:r>
              <a:rPr lang="en-US" sz="1800" i="1" dirty="0" err="1">
                <a:latin typeface="Book Antiqua" panose="02040602050305030304" pitchFamily="18" charset="0"/>
              </a:rPr>
              <a:t>atan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sumberdaya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  <a:r>
              <a:rPr lang="en-US" sz="1800" i="1" dirty="0" err="1">
                <a:latin typeface="Book Antiqua" panose="02040602050305030304" pitchFamily="18" charset="0"/>
              </a:rPr>
              <a:t>daerah</a:t>
            </a:r>
            <a:r>
              <a:rPr lang="en-US" sz="1800" i="1" dirty="0">
                <a:latin typeface="Book Antiqua" panose="0204060205030503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1800" dirty="0">
              <a:latin typeface="Book Antiqua" panose="02040602050305030304" pitchFamily="18" charset="0"/>
            </a:endParaRPr>
          </a:p>
        </p:txBody>
      </p:sp>
      <p:sp>
        <p:nvSpPr>
          <p:cNvPr id="33800" name="Oval 5"/>
          <p:cNvSpPr>
            <a:spLocks noChangeArrowheads="1"/>
          </p:cNvSpPr>
          <p:nvPr/>
        </p:nvSpPr>
        <p:spPr bwMode="auto">
          <a:xfrm>
            <a:off x="4626649" y="3017163"/>
            <a:ext cx="1854558" cy="143999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7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40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rgbClr val="800000"/>
                </a:solidFill>
                <a:latin typeface="Book Antiqua" panose="02040602050305030304" pitchFamily="18" charset="0"/>
              </a:rPr>
              <a:t>Pengelolaan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2000" b="1" dirty="0" smtClean="0">
                <a:solidFill>
                  <a:srgbClr val="800000"/>
                </a:solidFill>
                <a:latin typeface="Book Antiqua" panose="02040602050305030304" pitchFamily="18" charset="0"/>
              </a:rPr>
              <a:t> Destinasi</a:t>
            </a:r>
            <a:endParaRPr lang="en-US" sz="2000" dirty="0">
              <a:latin typeface="Book Antiqua" panose="0204060205030503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892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713164" y="3074988"/>
            <a:ext cx="5457825" cy="100806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23" name="AutoShape 8"/>
          <p:cNvSpPr>
            <a:spLocks noChangeArrowheads="1"/>
          </p:cNvSpPr>
          <p:nvPr/>
        </p:nvSpPr>
        <p:spPr bwMode="gray">
          <a:xfrm>
            <a:off x="4592639" y="3397250"/>
            <a:ext cx="376237" cy="344488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ltGray">
          <a:xfrm>
            <a:off x="3759346" y="4231482"/>
            <a:ext cx="5422900" cy="16954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25" name="AutoShape 10"/>
          <p:cNvSpPr>
            <a:spLocks noChangeArrowheads="1"/>
          </p:cNvSpPr>
          <p:nvPr/>
        </p:nvSpPr>
        <p:spPr bwMode="gray">
          <a:xfrm>
            <a:off x="4565650" y="4802188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gray">
          <a:xfrm>
            <a:off x="3713164" y="2243138"/>
            <a:ext cx="5457825" cy="7493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81927" name="AutoShape 12"/>
          <p:cNvSpPr>
            <a:spLocks noChangeArrowheads="1"/>
          </p:cNvSpPr>
          <p:nvPr/>
        </p:nvSpPr>
        <p:spPr bwMode="gray">
          <a:xfrm>
            <a:off x="4599852" y="2354368"/>
            <a:ext cx="392894" cy="449555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 sz="2400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3190876" y="2160588"/>
            <a:ext cx="1628775" cy="7535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Freeform 14"/>
          <p:cNvSpPr>
            <a:spLocks/>
          </p:cNvSpPr>
          <p:nvPr/>
        </p:nvSpPr>
        <p:spPr bwMode="gray">
          <a:xfrm>
            <a:off x="3194051" y="2443164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gray">
          <a:xfrm>
            <a:off x="3143251" y="3089276"/>
            <a:ext cx="1628775" cy="9937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Freeform 16"/>
          <p:cNvSpPr>
            <a:spLocks/>
          </p:cNvSpPr>
          <p:nvPr/>
        </p:nvSpPr>
        <p:spPr bwMode="gray">
          <a:xfrm>
            <a:off x="3197226" y="313055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gray">
          <a:xfrm>
            <a:off x="3136292" y="4180375"/>
            <a:ext cx="1628775" cy="17049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6" name="Freeform 18"/>
          <p:cNvSpPr>
            <a:spLocks/>
          </p:cNvSpPr>
          <p:nvPr/>
        </p:nvSpPr>
        <p:spPr bwMode="gray">
          <a:xfrm>
            <a:off x="3178176" y="4186239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black">
          <a:xfrm>
            <a:off x="4941888" y="3133439"/>
            <a:ext cx="416083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 err="1">
                <a:solidFill>
                  <a:srgbClr val="C00000"/>
                </a:solidFill>
                <a:latin typeface="+mj-lt"/>
                <a:cs typeface="Arial" charset="0"/>
              </a:rPr>
              <a:t>Utama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Arial" charset="0"/>
              </a:rPr>
              <a:t> : </a:t>
            </a:r>
            <a:r>
              <a:rPr lang="nn-NO" sz="1400" dirty="0">
                <a:latin typeface="+mj-lt"/>
                <a:ea typeface="MS Mincho" pitchFamily="49" charset="-128"/>
                <a:cs typeface="Arial" charset="0"/>
              </a:rPr>
              <a:t>Jepang, Australia, Taiwan, Korea, Jerman.</a:t>
            </a:r>
            <a:endParaRPr lang="en-US" sz="1400" dirty="0">
              <a:solidFill>
                <a:srgbClr val="000000"/>
              </a:solidFill>
              <a:latin typeface="+mj-lt"/>
              <a:cs typeface="Arial" charset="0"/>
            </a:endParaRPr>
          </a:p>
          <a:p>
            <a:pPr eaLnBrk="0" hangingPunct="0">
              <a:defRPr/>
            </a:pPr>
            <a:r>
              <a:rPr lang="en-US" sz="1400" b="1" dirty="0" err="1">
                <a:solidFill>
                  <a:srgbClr val="C00000"/>
                </a:solidFill>
                <a:latin typeface="+mj-lt"/>
                <a:cs typeface="Arial" charset="0"/>
              </a:rPr>
              <a:t>Potensial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Arial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j-lt"/>
                <a:cs typeface="Arial" charset="0"/>
              </a:rPr>
              <a:t>: </a:t>
            </a:r>
            <a:r>
              <a:rPr lang="en-US" sz="1400" dirty="0">
                <a:latin typeface="+mj-lt"/>
                <a:ea typeface="MS Mincho" pitchFamily="49" charset="-128"/>
                <a:cs typeface="Arial" charset="0"/>
              </a:rPr>
              <a:t>Malaysia,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Inggris</a:t>
            </a:r>
            <a:r>
              <a:rPr lang="en-US" sz="1400" dirty="0">
                <a:latin typeface="+mj-lt"/>
                <a:ea typeface="MS Mincho" pitchFamily="49" charset="-128"/>
                <a:cs typeface="Arial" charset="0"/>
              </a:rPr>
              <a:t>, USA,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Singapura</a:t>
            </a:r>
            <a:r>
              <a:rPr lang="en-US" sz="14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Perancis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.</a:t>
            </a:r>
            <a:endParaRPr lang="en-US" sz="1200" dirty="0">
              <a:solidFill>
                <a:srgbClr val="000000"/>
              </a:solidFill>
              <a:latin typeface="+mj-lt"/>
              <a:cs typeface="Arial" charset="0"/>
            </a:endParaRPr>
          </a:p>
        </p:txBody>
      </p:sp>
      <p:sp>
        <p:nvSpPr>
          <p:cNvPr id="81935" name="Text Box 24"/>
          <p:cNvSpPr txBox="1">
            <a:spLocks noChangeArrowheads="1"/>
          </p:cNvSpPr>
          <p:nvPr/>
        </p:nvSpPr>
        <p:spPr bwMode="white">
          <a:xfrm>
            <a:off x="3190876" y="2286849"/>
            <a:ext cx="1630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EFFFF"/>
                </a:solidFill>
              </a:rPr>
              <a:t> </a:t>
            </a:r>
            <a:r>
              <a:rPr lang="en-US" sz="2400" b="1" dirty="0" err="1">
                <a:solidFill>
                  <a:srgbClr val="FEFFFF"/>
                </a:solidFill>
              </a:rPr>
              <a:t>Produk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81936" name="Text Box 25"/>
          <p:cNvSpPr txBox="1">
            <a:spLocks noChangeArrowheads="1"/>
          </p:cNvSpPr>
          <p:nvPr/>
        </p:nvSpPr>
        <p:spPr bwMode="white">
          <a:xfrm>
            <a:off x="3154363" y="3397250"/>
            <a:ext cx="163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EFFFF"/>
                </a:solidFill>
              </a:rPr>
              <a:t>Pasar</a:t>
            </a:r>
            <a:endParaRPr lang="en-US" sz="2400" b="1" dirty="0">
              <a:solidFill>
                <a:srgbClr val="FEFFFF"/>
              </a:solidFill>
            </a:endParaRPr>
          </a:p>
        </p:txBody>
      </p:sp>
      <p:sp>
        <p:nvSpPr>
          <p:cNvPr id="81937" name="Text Box 26"/>
          <p:cNvSpPr txBox="1">
            <a:spLocks noChangeArrowheads="1"/>
          </p:cNvSpPr>
          <p:nvPr/>
        </p:nvSpPr>
        <p:spPr bwMode="white">
          <a:xfrm>
            <a:off x="3154363" y="4179887"/>
            <a:ext cx="15589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Komponen</a:t>
            </a:r>
            <a:r>
              <a:rPr lang="en-US" sz="2000" b="1" dirty="0">
                <a:solidFill>
                  <a:srgbClr val="FEFFFF"/>
                </a:solidFill>
              </a:rPr>
              <a:t> </a:t>
            </a:r>
            <a:r>
              <a:rPr lang="en-US" sz="2000" b="1" dirty="0" err="1">
                <a:solidFill>
                  <a:srgbClr val="FEFFFF"/>
                </a:solidFill>
              </a:rPr>
              <a:t>Destinasi</a:t>
            </a:r>
            <a:endParaRPr lang="en-US" sz="2000" b="1" dirty="0">
              <a:solidFill>
                <a:srgbClr val="FEFFFF"/>
              </a:solidFill>
            </a:endParaRPr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black">
          <a:xfrm>
            <a:off x="4983164" y="4384675"/>
            <a:ext cx="4160837" cy="120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DW</a:t>
            </a:r>
            <a:r>
              <a:rPr lang="en-US" sz="1200" b="1" dirty="0">
                <a:latin typeface="+mj-lt"/>
                <a:ea typeface="MS Mincho" pitchFamily="49" charset="-128"/>
                <a:cs typeface="Arial" charset="0"/>
              </a:rPr>
              <a:t> :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Gunung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dan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Danau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Batur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Desa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Batur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Pura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Batur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Desa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Trunyan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(Bali Aga) </a:t>
            </a:r>
          </a:p>
          <a:p>
            <a:pPr algn="just">
              <a:defRPr/>
            </a:pPr>
            <a:r>
              <a:rPr lang="en-US" sz="1200" b="1" dirty="0" err="1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Akses</a:t>
            </a:r>
            <a:r>
              <a:rPr lang="en-US" sz="1200" b="1" dirty="0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/ Hub </a:t>
            </a:r>
            <a:r>
              <a:rPr lang="en-US" sz="1200" b="1" dirty="0">
                <a:latin typeface="+mj-lt"/>
                <a:ea typeface="MS Mincho" pitchFamily="49" charset="-128"/>
                <a:cs typeface="Arial" charset="0"/>
              </a:rPr>
              <a:t>: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Bandara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Ngurah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Rai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Pelabuhan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Benoa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Pelabuhan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Gilimanuk</a:t>
            </a:r>
            <a:endParaRPr lang="en-US" sz="1200" dirty="0">
              <a:latin typeface="+mj-lt"/>
              <a:ea typeface="MS Mincho" pitchFamily="49" charset="-128"/>
              <a:cs typeface="Arial" charset="0"/>
            </a:endParaRPr>
          </a:p>
          <a:p>
            <a:pPr algn="just">
              <a:defRPr/>
            </a:pPr>
            <a:r>
              <a:rPr lang="en-US" sz="1200" b="1" dirty="0" err="1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Fasilitas</a:t>
            </a:r>
            <a:r>
              <a:rPr lang="en-US" sz="1200" b="1" dirty="0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200" b="1" dirty="0" err="1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Pariwisata</a:t>
            </a:r>
            <a:r>
              <a:rPr lang="en-US" sz="1200" b="1" dirty="0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 (</a:t>
            </a:r>
            <a:r>
              <a:rPr lang="en-US" sz="1200" b="1" i="1" dirty="0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tour base</a:t>
            </a:r>
            <a:r>
              <a:rPr lang="en-US" sz="1200" b="1" dirty="0">
                <a:solidFill>
                  <a:srgbClr val="C00000"/>
                </a:solidFill>
                <a:latin typeface="+mj-lt"/>
                <a:ea typeface="MS Mincho" pitchFamily="49" charset="-128"/>
                <a:cs typeface="Arial" charset="0"/>
              </a:rPr>
              <a:t>)</a:t>
            </a:r>
            <a:r>
              <a:rPr lang="en-US" sz="1200" b="1" dirty="0">
                <a:latin typeface="+mj-lt"/>
                <a:ea typeface="MS Mincho" pitchFamily="49" charset="-128"/>
                <a:cs typeface="Arial" charset="0"/>
              </a:rPr>
              <a:t> :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Kuta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Nusa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Dua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Sanur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Ubud</a:t>
            </a:r>
            <a:r>
              <a:rPr lang="en-US" sz="1200" dirty="0">
                <a:latin typeface="+mj-lt"/>
                <a:ea typeface="MS Mincho" pitchFamily="49" charset="-128"/>
                <a:cs typeface="Arial" charset="0"/>
              </a:rPr>
              <a:t>, </a:t>
            </a:r>
            <a:r>
              <a:rPr lang="en-US" sz="1200" dirty="0" err="1">
                <a:latin typeface="+mj-lt"/>
                <a:ea typeface="MS Mincho" pitchFamily="49" charset="-128"/>
                <a:cs typeface="Arial" charset="0"/>
              </a:rPr>
              <a:t>Denpasar</a:t>
            </a:r>
            <a:endParaRPr lang="en-US" sz="1200" dirty="0">
              <a:latin typeface="+mj-lt"/>
              <a:ea typeface="MS Mincho" pitchFamily="49" charset="-128"/>
              <a:cs typeface="Arial" charset="0"/>
            </a:endParaRPr>
          </a:p>
        </p:txBody>
      </p:sp>
      <p:sp>
        <p:nvSpPr>
          <p:cNvPr id="81939" name="AutoShape 4"/>
          <p:cNvSpPr>
            <a:spLocks noChangeArrowheads="1"/>
          </p:cNvSpPr>
          <p:nvPr/>
        </p:nvSpPr>
        <p:spPr bwMode="gray">
          <a:xfrm>
            <a:off x="3159126" y="754524"/>
            <a:ext cx="6019800" cy="1190218"/>
          </a:xfrm>
          <a:prstGeom prst="roundRect">
            <a:avLst>
              <a:gd name="adj" fmla="val 17509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81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311525" y="801224"/>
            <a:ext cx="5791200" cy="293688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200" dirty="0" err="1">
                <a:solidFill>
                  <a:srgbClr val="FFFFFF"/>
                </a:solidFill>
              </a:rPr>
              <a:t>Profil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Danau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Batur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id-ID" sz="3200" dirty="0" smtClean="0">
                <a:solidFill>
                  <a:srgbClr val="FFFFFF"/>
                </a:solidFill>
              </a:rPr>
              <a:t>: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Kintamani</a:t>
            </a:r>
            <a:endParaRPr lang="en-US" sz="18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black">
          <a:xfrm>
            <a:off x="5016523" y="2307099"/>
            <a:ext cx="419100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latin typeface="+mj-lt"/>
                <a:cs typeface="Arial" charset="0"/>
              </a:rPr>
              <a:t>Core</a:t>
            </a:r>
            <a:r>
              <a:rPr lang="en-US" sz="1400" b="1" dirty="0">
                <a:solidFill>
                  <a:srgbClr val="000000"/>
                </a:solidFill>
                <a:latin typeface="+mj-lt"/>
                <a:cs typeface="Arial" charset="0"/>
              </a:rPr>
              <a:t> : </a:t>
            </a:r>
            <a:r>
              <a:rPr lang="it-IT" sz="1400" dirty="0">
                <a:latin typeface="+mj-lt"/>
                <a:ea typeface="MS Mincho" pitchFamily="49" charset="-128"/>
                <a:cs typeface="Arial" charset="0"/>
              </a:rPr>
              <a:t>Destinasi wisata pegunungan</a:t>
            </a:r>
            <a:r>
              <a:rPr lang="en-US" altLang="ja-JP" sz="1400" dirty="0">
                <a:latin typeface="+mj-lt"/>
                <a:ea typeface="ＭＳ Ｐゴシック" pitchFamily="34" charset="-128"/>
                <a:cs typeface="Arial" charset="0"/>
              </a:rPr>
              <a:t>.</a:t>
            </a:r>
          </a:p>
          <a:p>
            <a:pPr>
              <a:defRPr/>
            </a:pPr>
            <a:r>
              <a:rPr lang="en-US" sz="1400" b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Supporting</a:t>
            </a:r>
            <a:r>
              <a:rPr lang="en-US" sz="1400" b="1" dirty="0">
                <a:latin typeface="+mj-lt"/>
                <a:ea typeface="ＭＳ Ｐゴシック" pitchFamily="34" charset="-128"/>
                <a:cs typeface="Arial" charset="0"/>
              </a:rPr>
              <a:t> :</a:t>
            </a:r>
            <a:r>
              <a:rPr lang="en-US" sz="1400" dirty="0">
                <a:latin typeface="+mj-lt"/>
                <a:ea typeface="ＭＳ Ｐゴシック" pitchFamily="34" charset="-128"/>
                <a:cs typeface="Arial" charset="0"/>
              </a:rPr>
              <a:t>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Destinasi</a:t>
            </a:r>
            <a:r>
              <a:rPr lang="en-US" sz="14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wisata</a:t>
            </a:r>
            <a:r>
              <a:rPr lang="en-US" sz="14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komunitas</a:t>
            </a:r>
            <a:r>
              <a:rPr lang="en-US" sz="1400" dirty="0">
                <a:latin typeface="+mj-lt"/>
                <a:ea typeface="MS Mincho" pitchFamily="49" charset="-128"/>
                <a:cs typeface="Arial" charset="0"/>
              </a:rPr>
              <a:t>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masy</a:t>
            </a:r>
            <a:r>
              <a:rPr lang="en-US" sz="1400" dirty="0">
                <a:latin typeface="+mj-lt"/>
                <a:ea typeface="MS Mincho" pitchFamily="49" charset="-128"/>
                <a:cs typeface="Arial" charset="0"/>
              </a:rPr>
              <a:t>. </a:t>
            </a:r>
            <a:r>
              <a:rPr lang="en-US" sz="1400" dirty="0" err="1">
                <a:latin typeface="+mj-lt"/>
                <a:ea typeface="MS Mincho" pitchFamily="49" charset="-128"/>
                <a:cs typeface="Arial" charset="0"/>
              </a:rPr>
              <a:t>tradisional</a:t>
            </a:r>
            <a:endParaRPr lang="en-US" sz="1400" dirty="0">
              <a:latin typeface="+mj-lt"/>
              <a:ea typeface="MS Mincho" pitchFamily="49" charset="-128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144000" y="6318250"/>
            <a:ext cx="1447800" cy="482600"/>
          </a:xfrm>
          <a:prstGeom prst="round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1943" name="Picture 164" descr="hom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4" name="Picture 165" descr="kan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5" name="Picture 166" descr="kiri.jp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926" y="6356351"/>
            <a:ext cx="42227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 descr="Logo KNCN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1" y="2759422"/>
            <a:ext cx="2978241" cy="17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10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847" y="419100"/>
            <a:ext cx="8229600" cy="601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0" y="4768404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empus Sans ITC" panose="04020404030D07020202" pitchFamily="82" charset="0"/>
              </a:rPr>
              <a:t>Matur</a:t>
            </a:r>
            <a:r>
              <a:rPr lang="en-US" sz="5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empus Sans ITC" panose="04020404030D07020202" pitchFamily="82" charset="0"/>
              </a:rPr>
              <a:t> </a:t>
            </a:r>
            <a:r>
              <a:rPr lang="en-US" sz="5400" b="1" dirty="0" err="1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empus Sans ITC" panose="04020404030D07020202" pitchFamily="82" charset="0"/>
              </a:rPr>
              <a:t>Suksma</a:t>
            </a:r>
            <a:endParaRPr lang="en-US" sz="54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empus Sans ITC" panose="04020404030D07020202" pitchFamily="82" charset="0"/>
            </a:endParaRPr>
          </a:p>
          <a:p>
            <a:pPr algn="ctr">
              <a:buClr>
                <a:schemeClr val="accent1">
                  <a:lumMod val="75000"/>
                </a:schemeClr>
              </a:buClr>
              <a:defRPr/>
            </a:pP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Terima</a:t>
            </a:r>
            <a:r>
              <a:rPr lang="en-US" sz="4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Kasih</a:t>
            </a:r>
            <a:endParaRPr lang="id-ID" sz="4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79815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1083591" y="303590"/>
            <a:ext cx="7588894" cy="990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Norma Pembangunan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</a:rPr>
              <a:t>Kepariwisataan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 Indonesia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idx="1"/>
          </p:nvPr>
        </p:nvSpPr>
        <p:spPr>
          <a:xfrm>
            <a:off x="1083591" y="1461616"/>
            <a:ext cx="8229600" cy="44196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Kepariwisataan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berbasis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budaya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masyarakat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adalah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subyek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segala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buah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budi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cipta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rasa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karsa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masyarakat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adalah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budaya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;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kepariwisataan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dilandasi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oleh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nilai-nilai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luhur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budaya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kepariwisataan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pengguna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dan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sekaligus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pelestari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budaya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sym typeface="Wingdings" pitchFamily="2" charset="2"/>
              </a:rPr>
              <a:t>;</a:t>
            </a:r>
            <a:endParaRPr lang="en-US" sz="4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Kepariwisataan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berbasis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masyarakat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dari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rakyat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oleh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rakyat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dan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 untuk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</a:rPr>
              <a:t>rakyat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sebesar-besarnya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bagi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kesejahteraan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masyarakat</a:t>
            </a:r>
            <a:r>
              <a:rPr lang="en-US" sz="2000" i="1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.</a:t>
            </a:r>
            <a:endParaRPr lang="en-US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b="1" dirty="0" err="1" smtClean="0">
                <a:solidFill>
                  <a:srgbClr val="C00000"/>
                </a:solidFill>
              </a:rPr>
              <a:t>Kepariwisataan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berbasis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lingkungan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alam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adalah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ciptaan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Tuhan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pemanfaatan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pelestarian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yg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seimbang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pemanfaatan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ditujukan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untuk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generasi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 </a:t>
            </a:r>
            <a:r>
              <a:rPr lang="en-US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mendatang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;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003084" y="6032537"/>
            <a:ext cx="3566361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SATU KESATUAN SISTEM</a:t>
            </a:r>
          </a:p>
        </p:txBody>
      </p:sp>
      <p:sp>
        <p:nvSpPr>
          <p:cNvPr id="6" name="Striped Right Arrow 5"/>
          <p:cNvSpPr/>
          <p:nvPr/>
        </p:nvSpPr>
        <p:spPr>
          <a:xfrm rot="5400000">
            <a:off x="4486960" y="4099277"/>
            <a:ext cx="598611" cy="296526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7756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3544" y="416306"/>
            <a:ext cx="7993488" cy="129658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b="1" dirty="0" err="1"/>
              <a:t>Undang-Undang</a:t>
            </a:r>
            <a:r>
              <a:rPr lang="en-US" b="1" dirty="0"/>
              <a:t> </a:t>
            </a:r>
            <a:r>
              <a:rPr lang="en-US" b="1" dirty="0" err="1"/>
              <a:t>Kepariwisataan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b="1" i="1" dirty="0"/>
              <a:t>(UU No.10, 2009)</a:t>
            </a:r>
            <a:r>
              <a:rPr lang="en-US" sz="2000" b="1" i="1" dirty="0"/>
              <a:t/>
            </a:r>
            <a:br>
              <a:rPr lang="en-US" sz="2000" b="1" i="1" dirty="0"/>
            </a:br>
            <a:endParaRPr lang="en-US" sz="3200" b="1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3543" y="2060835"/>
            <a:ext cx="8509807" cy="4156166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Destinasi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2">
                    <a:lumMod val="75000"/>
                  </a:schemeClr>
                </a:solidFill>
              </a:rPr>
              <a:t>Pariwisata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 : </a:t>
            </a:r>
            <a:r>
              <a:rPr lang="en-US" sz="3200" dirty="0" err="1"/>
              <a:t>kawasan</a:t>
            </a:r>
            <a:r>
              <a:rPr lang="en-US" sz="3200" dirty="0"/>
              <a:t> </a:t>
            </a:r>
            <a:r>
              <a:rPr lang="en-US" sz="3200" dirty="0" err="1"/>
              <a:t>geografis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berada</a:t>
            </a:r>
            <a:r>
              <a:rPr lang="en-US" sz="3200" dirty="0"/>
              <a:t> </a:t>
            </a:r>
            <a:r>
              <a:rPr lang="en-US" sz="3200" dirty="0" err="1"/>
              <a:t>dlm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wilayah</a:t>
            </a:r>
            <a:r>
              <a:rPr lang="en-US" sz="3200" dirty="0"/>
              <a:t> </a:t>
            </a:r>
            <a:r>
              <a:rPr lang="en-US" sz="3200" dirty="0" err="1"/>
              <a:t>administratif</a:t>
            </a:r>
            <a:r>
              <a:rPr lang="en-US" sz="3200" dirty="0"/>
              <a:t> </a:t>
            </a:r>
            <a:r>
              <a:rPr lang="en-US" sz="3200" dirty="0" err="1"/>
              <a:t>yg</a:t>
            </a:r>
            <a:r>
              <a:rPr lang="en-US" sz="3200" dirty="0"/>
              <a:t> </a:t>
            </a:r>
            <a:r>
              <a:rPr lang="en-US" sz="3200" dirty="0" err="1"/>
              <a:t>didalamnya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tarik</a:t>
            </a:r>
            <a:r>
              <a:rPr lang="en-US" sz="3200" dirty="0"/>
              <a:t> </a:t>
            </a:r>
            <a:r>
              <a:rPr lang="en-US" sz="3200" dirty="0" err="1"/>
              <a:t>wisata</a:t>
            </a:r>
            <a:r>
              <a:rPr lang="en-US" sz="3200" dirty="0"/>
              <a:t>, </a:t>
            </a:r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umum</a:t>
            </a:r>
            <a:r>
              <a:rPr lang="en-US" sz="3200" dirty="0"/>
              <a:t>, </a:t>
            </a:r>
            <a:r>
              <a:rPr lang="en-US" sz="3200" dirty="0" err="1"/>
              <a:t>fasilitas</a:t>
            </a:r>
            <a:r>
              <a:rPr lang="en-US" sz="3200" dirty="0"/>
              <a:t> </a:t>
            </a:r>
            <a:r>
              <a:rPr lang="en-US" sz="3200" dirty="0" err="1"/>
              <a:t>pariwisata</a:t>
            </a:r>
            <a:r>
              <a:rPr lang="en-US" sz="3200" dirty="0"/>
              <a:t>, </a:t>
            </a:r>
            <a:r>
              <a:rPr lang="en-US" sz="3200" dirty="0" err="1"/>
              <a:t>aksesibilitas</a:t>
            </a:r>
            <a:r>
              <a:rPr lang="en-US" sz="3200" dirty="0"/>
              <a:t>, </a:t>
            </a:r>
            <a:r>
              <a:rPr lang="en-US" sz="3200" dirty="0" err="1"/>
              <a:t>serta</a:t>
            </a:r>
            <a:r>
              <a:rPr lang="en-US" sz="3200" dirty="0"/>
              <a:t> </a:t>
            </a:r>
            <a:r>
              <a:rPr lang="en-US" sz="3200" dirty="0" err="1"/>
              <a:t>masyarakat</a:t>
            </a:r>
            <a:r>
              <a:rPr lang="en-US" sz="3200" dirty="0"/>
              <a:t> y</a:t>
            </a:r>
            <a:r>
              <a:rPr lang="id-ID" sz="3200" dirty="0"/>
              <a:t>an</a:t>
            </a:r>
            <a:r>
              <a:rPr lang="en-US" sz="3200" dirty="0"/>
              <a:t>g </a:t>
            </a:r>
            <a:r>
              <a:rPr lang="en-US" sz="3200" dirty="0" err="1"/>
              <a:t>saling</a:t>
            </a:r>
            <a:r>
              <a:rPr lang="en-US" sz="3200" dirty="0"/>
              <a:t> </a:t>
            </a:r>
            <a:r>
              <a:rPr lang="en-US" sz="3200" dirty="0" err="1"/>
              <a:t>terkait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melengkapi</a:t>
            </a:r>
            <a:r>
              <a:rPr lang="en-US" sz="3200" dirty="0"/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terwujudnya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</a:rPr>
              <a:t>kepariwisataan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1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1455314" y="1403797"/>
            <a:ext cx="8132824" cy="472236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empus Sans ITC" panose="04020404030D07020202" pitchFamily="82" charset="0"/>
              </a:rPr>
              <a:t>Destinasi</a:t>
            </a:r>
            <a:r>
              <a:rPr lang="en-US" sz="2800" dirty="0">
                <a:latin typeface="Tempus Sans ITC" panose="04020404030D07020202" pitchFamily="82" charset="0"/>
              </a:rPr>
              <a:t> (</a:t>
            </a:r>
            <a:r>
              <a:rPr lang="en-US" sz="2800" dirty="0" err="1">
                <a:latin typeface="Tempus Sans ITC" panose="04020404030D07020202" pitchFamily="82" charset="0"/>
              </a:rPr>
              <a:t>kawasan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</a:t>
            </a:r>
            <a:r>
              <a:rPr lang="en-US" sz="2800" dirty="0">
                <a:latin typeface="Tempus Sans ITC" panose="04020404030D07020202" pitchFamily="82" charset="0"/>
              </a:rPr>
              <a:t>) </a:t>
            </a:r>
            <a:r>
              <a:rPr lang="en-US" sz="2800" dirty="0" err="1">
                <a:latin typeface="Tempus Sans ITC" panose="04020404030D07020202" pitchFamily="82" charset="0"/>
              </a:rPr>
              <a:t>merupakan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salah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satu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elemen</a:t>
            </a:r>
            <a:r>
              <a:rPr lang="en-US" sz="2800" dirty="0">
                <a:latin typeface="Tempus Sans ITC" panose="04020404030D07020202" pitchFamily="82" charset="0"/>
              </a:rPr>
              <a:t> yang paling </a:t>
            </a:r>
            <a:r>
              <a:rPr lang="en-US" sz="2800" dirty="0" err="1">
                <a:latin typeface="Tempus Sans ITC" panose="04020404030D07020202" pitchFamily="82" charset="0"/>
              </a:rPr>
              <a:t>penting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karena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menjadi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alasan</a:t>
            </a:r>
            <a:r>
              <a:rPr lang="en-US" sz="2800" dirty="0">
                <a:latin typeface="Tempus Sans ITC" panose="04020404030D07020202" pitchFamily="82" charset="0"/>
              </a:rPr>
              <a:t> orang-orang </a:t>
            </a:r>
            <a:r>
              <a:rPr lang="en-US" sz="2800" dirty="0" err="1">
                <a:latin typeface="Tempus Sans ITC" panose="04020404030D07020202" pitchFamily="82" charset="0"/>
              </a:rPr>
              <a:t>melakukan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perjalanan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serta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daya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tarik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</a:t>
            </a:r>
            <a:r>
              <a:rPr lang="en-US" sz="2800" dirty="0">
                <a:latin typeface="Tempus Sans ITC" panose="04020404030D07020202" pitchFamily="82" charset="0"/>
              </a:rPr>
              <a:t> yang </a:t>
            </a:r>
            <a:r>
              <a:rPr lang="en-US" sz="2800" dirty="0" err="1">
                <a:latin typeface="Tempus Sans ITC" panose="04020404030D07020202" pitchFamily="82" charset="0"/>
              </a:rPr>
              <a:t>ada</a:t>
            </a:r>
            <a:r>
              <a:rPr lang="en-US" sz="2800" dirty="0">
                <a:latin typeface="Tempus Sans ITC" panose="04020404030D07020202" pitchFamily="82" charset="0"/>
              </a:rPr>
              <a:t> di </a:t>
            </a:r>
            <a:r>
              <a:rPr lang="en-US" sz="2800" dirty="0" err="1">
                <a:latin typeface="Tempus Sans ITC" panose="04020404030D07020202" pitchFamily="82" charset="0"/>
              </a:rPr>
              <a:t>dalamnya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akan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menarik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kunjungan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wisatawan</a:t>
            </a:r>
            <a:r>
              <a:rPr lang="en-US" sz="2800" dirty="0">
                <a:latin typeface="Tempus Sans ITC" panose="04020404030D07020202" pitchFamily="82" charset="0"/>
              </a:rPr>
              <a:t> (</a:t>
            </a:r>
            <a:r>
              <a:rPr lang="en-US" sz="2400" dirty="0">
                <a:latin typeface="Tempus Sans ITC" panose="04020404030D07020202" pitchFamily="82" charset="0"/>
              </a:rPr>
              <a:t>Cooper, </a:t>
            </a:r>
            <a:r>
              <a:rPr lang="en-US" sz="2400" dirty="0" err="1">
                <a:latin typeface="Tempus Sans ITC" panose="04020404030D07020202" pitchFamily="82" charset="0"/>
              </a:rPr>
              <a:t>dkk</a:t>
            </a:r>
            <a:r>
              <a:rPr lang="en-US" sz="2400" dirty="0">
                <a:latin typeface="Tempus Sans ITC" panose="04020404030D07020202" pitchFamily="82" charset="0"/>
              </a:rPr>
              <a:t>. 1993</a:t>
            </a:r>
            <a:r>
              <a:rPr lang="en-US" sz="2800" dirty="0">
                <a:latin typeface="Tempus Sans ITC" panose="04020404030D07020202" pitchFamily="82" charset="0"/>
              </a:rPr>
              <a:t>).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empus Sans ITC" panose="04020404030D07020202" pitchFamily="82" charset="0"/>
              </a:rPr>
              <a:t>Kawasan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adalah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satu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kesatuan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wilayah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geografis</a:t>
            </a:r>
            <a:r>
              <a:rPr lang="en-US" sz="2800" dirty="0">
                <a:latin typeface="Tempus Sans ITC" panose="04020404030D07020202" pitchFamily="82" charset="0"/>
              </a:rPr>
              <a:t>, di </a:t>
            </a:r>
            <a:r>
              <a:rPr lang="en-US" sz="2800" dirty="0" err="1">
                <a:latin typeface="Tempus Sans ITC" panose="04020404030D07020202" pitchFamily="82" charset="0"/>
              </a:rPr>
              <a:t>dalamnya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terdapat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berbagai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daya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tarik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</a:t>
            </a:r>
            <a:r>
              <a:rPr lang="en-US" sz="2800" dirty="0">
                <a:latin typeface="Tempus Sans ITC" panose="04020404030D07020202" pitchFamily="82" charset="0"/>
              </a:rPr>
              <a:t>, </a:t>
            </a:r>
            <a:r>
              <a:rPr lang="en-US" sz="2800" dirty="0" err="1">
                <a:latin typeface="Tempus Sans ITC" panose="04020404030D07020202" pitchFamily="82" charset="0"/>
              </a:rPr>
              <a:t>fasilitas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serta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kemudahan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untuk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mengakses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wilayah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tersebut</a:t>
            </a:r>
            <a:r>
              <a:rPr lang="en-US" sz="2800" dirty="0">
                <a:latin typeface="Tempus Sans ITC" panose="04020404030D07020202" pitchFamily="82" charset="0"/>
              </a:rPr>
              <a:t>, </a:t>
            </a:r>
            <a:r>
              <a:rPr lang="en-US" sz="2800" dirty="0" err="1">
                <a:latin typeface="Tempus Sans ITC" panose="04020404030D07020202" pitchFamily="82" charset="0"/>
              </a:rPr>
              <a:t>sehingga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wilayah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tersebut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dapat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dikunjungi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wisatawan</a:t>
            </a:r>
            <a:r>
              <a:rPr lang="en-US" sz="2800" dirty="0">
                <a:latin typeface="Tempus Sans ITC" panose="04020404030D07020202" pitchFamily="82" charset="0"/>
              </a:rPr>
              <a:t>. 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358537" y="528036"/>
            <a:ext cx="8229600" cy="762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000" b="1" dirty="0" smtClean="0">
                <a:latin typeface="+mn-lt"/>
              </a:rPr>
              <a:t>BEBERAPA </a:t>
            </a:r>
            <a:r>
              <a:rPr lang="en-US" sz="4000" b="1" dirty="0" smtClean="0">
                <a:latin typeface="+mn-lt"/>
              </a:rPr>
              <a:t>PENGERTIAN  DESTINASI</a:t>
            </a:r>
            <a:r>
              <a:rPr lang="en-US" dirty="0" smtClean="0">
                <a:latin typeface="Tempus Sans ITC" pitchFamily="82" charset="0"/>
              </a:rPr>
              <a:t/>
            </a:r>
            <a:br>
              <a:rPr lang="en-US" dirty="0" smtClean="0">
                <a:latin typeface="Tempus Sans ITC" pitchFamily="82" charset="0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308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862884" y="656823"/>
            <a:ext cx="8884276" cy="5821250"/>
          </a:xfrm>
        </p:spPr>
        <p:txBody>
          <a:bodyPr>
            <a:normAutofit/>
          </a:bodyPr>
          <a:lstStyle/>
          <a:p>
            <a:pPr marL="566928" indent="-457200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800" dirty="0" err="1">
                <a:latin typeface="Tempus Sans ITC" pitchFamily="82" charset="0"/>
              </a:rPr>
              <a:t>Syarat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utama</a:t>
            </a:r>
            <a:r>
              <a:rPr lang="en-US" sz="2800" dirty="0">
                <a:latin typeface="Tempus Sans ITC" pitchFamily="82" charset="0"/>
              </a:rPr>
              <a:t> agar </a:t>
            </a:r>
            <a:r>
              <a:rPr lang="en-US" sz="2800" dirty="0" err="1">
                <a:latin typeface="Tempus Sans ITC" pitchFamily="82" charset="0"/>
              </a:rPr>
              <a:t>suatu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wilayah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dapat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digolongkan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sebagai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destinasi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adalah</a:t>
            </a:r>
            <a:r>
              <a:rPr lang="en-US" sz="2800" dirty="0">
                <a:latin typeface="Tempus Sans ITC" pitchFamily="82" charset="0"/>
              </a:rPr>
              <a:t>  </a:t>
            </a:r>
            <a:r>
              <a:rPr lang="en-US" sz="2800" dirty="0" err="1">
                <a:latin typeface="Tempus Sans ITC" pitchFamily="82" charset="0"/>
              </a:rPr>
              <a:t>daerah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tersebut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harus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memiliki</a:t>
            </a:r>
            <a:r>
              <a:rPr lang="en-US" sz="2800" dirty="0">
                <a:latin typeface="Tempus Sans ITC" pitchFamily="82" charset="0"/>
              </a:rPr>
              <a:t> : </a:t>
            </a:r>
            <a:r>
              <a:rPr lang="en-US" sz="2800" i="1" dirty="0">
                <a:latin typeface="Tempus Sans ITC" pitchFamily="82" charset="0"/>
              </a:rPr>
              <a:t>tourist attraction, accessibility, amenities, Tourist Organization, Human Resources, Price, Community Involvement </a:t>
            </a:r>
            <a:r>
              <a:rPr lang="en-US" sz="2800" dirty="0">
                <a:latin typeface="Tempus Sans ITC" pitchFamily="82" charset="0"/>
              </a:rPr>
              <a:t> (</a:t>
            </a:r>
            <a:r>
              <a:rPr lang="en-US" sz="2400" dirty="0" err="1">
                <a:latin typeface="Tempus Sans ITC" pitchFamily="82" charset="0"/>
              </a:rPr>
              <a:t>Bukart</a:t>
            </a:r>
            <a:r>
              <a:rPr lang="en-US" sz="2400" dirty="0">
                <a:latin typeface="Tempus Sans ITC" pitchFamily="82" charset="0"/>
              </a:rPr>
              <a:t> &amp; </a:t>
            </a:r>
            <a:r>
              <a:rPr lang="en-US" sz="2400" dirty="0" err="1">
                <a:latin typeface="Tempus Sans ITC" pitchFamily="82" charset="0"/>
              </a:rPr>
              <a:t>Medlik</a:t>
            </a:r>
            <a:r>
              <a:rPr lang="en-US" sz="2400" dirty="0">
                <a:latin typeface="Tempus Sans ITC" pitchFamily="82" charset="0"/>
              </a:rPr>
              <a:t>, 1976; Cooper, 1993; UNWTO, 2008</a:t>
            </a:r>
            <a:r>
              <a:rPr lang="en-US" sz="2800" dirty="0">
                <a:latin typeface="Tempus Sans ITC" pitchFamily="82" charset="0"/>
              </a:rPr>
              <a:t>).</a:t>
            </a:r>
          </a:p>
          <a:p>
            <a:pPr marL="452628">
              <a:spcBef>
                <a:spcPts val="120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Tempus Sans ITC" pitchFamily="82" charset="0"/>
              </a:rPr>
              <a:t>Gunn (1993), </a:t>
            </a:r>
            <a:r>
              <a:rPr lang="en-US" sz="2800" dirty="0" err="1">
                <a:latin typeface="Tempus Sans ITC" pitchFamily="82" charset="0"/>
              </a:rPr>
              <a:t>menyatakan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bahwa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kawasan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wisata</a:t>
            </a:r>
            <a:r>
              <a:rPr lang="en-US" sz="2800" dirty="0">
                <a:latin typeface="Tempus Sans ITC" pitchFamily="82" charset="0"/>
              </a:rPr>
              <a:t> (</a:t>
            </a:r>
            <a:r>
              <a:rPr lang="en-US" sz="2800" dirty="0" err="1">
                <a:latin typeface="Tempus Sans ITC" pitchFamily="82" charset="0"/>
              </a:rPr>
              <a:t>destinasi</a:t>
            </a:r>
            <a:r>
              <a:rPr lang="en-US" sz="2800" dirty="0">
                <a:latin typeface="Tempus Sans ITC" pitchFamily="82" charset="0"/>
              </a:rPr>
              <a:t>) </a:t>
            </a:r>
            <a:r>
              <a:rPr lang="en-US" sz="2800" dirty="0" err="1">
                <a:latin typeface="Tempus Sans ITC" pitchFamily="82" charset="0"/>
              </a:rPr>
              <a:t>merupakan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suatu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tempat</a:t>
            </a:r>
            <a:r>
              <a:rPr lang="en-US" sz="2800" dirty="0">
                <a:latin typeface="Tempus Sans ITC" pitchFamily="82" charset="0"/>
              </a:rPr>
              <a:t> yang </a:t>
            </a:r>
            <a:r>
              <a:rPr lang="en-US" sz="2800" dirty="0" err="1">
                <a:latin typeface="Tempus Sans ITC" pitchFamily="82" charset="0"/>
              </a:rPr>
              <a:t>tidak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saja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menyediakan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segala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sesuatu</a:t>
            </a:r>
            <a:r>
              <a:rPr lang="en-US" sz="2800" dirty="0">
                <a:latin typeface="Tempus Sans ITC" pitchFamily="82" charset="0"/>
              </a:rPr>
              <a:t> yang </a:t>
            </a:r>
            <a:r>
              <a:rPr lang="en-US" sz="2800" dirty="0" err="1">
                <a:latin typeface="Tempus Sans ITC" pitchFamily="82" charset="0"/>
              </a:rPr>
              <a:t>dapat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dilihat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wisatawan</a:t>
            </a:r>
            <a:r>
              <a:rPr lang="en-US" sz="2800" dirty="0">
                <a:latin typeface="Tempus Sans ITC" pitchFamily="82" charset="0"/>
              </a:rPr>
              <a:t>, </a:t>
            </a:r>
            <a:r>
              <a:rPr lang="en-US" sz="2800" dirty="0" err="1">
                <a:latin typeface="Tempus Sans ITC" pitchFamily="82" charset="0"/>
              </a:rPr>
              <a:t>namun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juga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b="1" dirty="0" err="1">
                <a:latin typeface="Tempus Sans ITC" pitchFamily="82" charset="0"/>
              </a:rPr>
              <a:t>menawarkan</a:t>
            </a:r>
            <a:r>
              <a:rPr lang="en-US" sz="2800" b="1" dirty="0">
                <a:latin typeface="Tempus Sans ITC" pitchFamily="82" charset="0"/>
              </a:rPr>
              <a:t> </a:t>
            </a:r>
            <a:r>
              <a:rPr lang="en-US" sz="2800" b="1" dirty="0" err="1">
                <a:latin typeface="Tempus Sans ITC" pitchFamily="82" charset="0"/>
              </a:rPr>
              <a:t>aktivitas</a:t>
            </a:r>
            <a:r>
              <a:rPr lang="en-US" sz="2800" b="1" dirty="0">
                <a:latin typeface="Tempus Sans ITC" pitchFamily="82" charset="0"/>
              </a:rPr>
              <a:t> </a:t>
            </a:r>
            <a:r>
              <a:rPr lang="en-US" sz="2800" dirty="0">
                <a:latin typeface="Tempus Sans ITC" pitchFamily="82" charset="0"/>
              </a:rPr>
              <a:t>yang </a:t>
            </a:r>
            <a:r>
              <a:rPr lang="en-US" sz="2800" dirty="0" err="1">
                <a:latin typeface="Tempus Sans ITC" pitchFamily="82" charset="0"/>
              </a:rPr>
              <a:t>dapat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dilakukan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pada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tempat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tersebut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dan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menjadi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daya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tarik</a:t>
            </a:r>
            <a:r>
              <a:rPr lang="en-US" sz="2800" dirty="0">
                <a:latin typeface="Tempus Sans ITC" pitchFamily="82" charset="0"/>
              </a:rPr>
              <a:t> yang </a:t>
            </a:r>
            <a:r>
              <a:rPr lang="en-US" sz="2800" dirty="0" err="1">
                <a:latin typeface="Tempus Sans ITC" pitchFamily="82" charset="0"/>
              </a:rPr>
              <a:t>memikat</a:t>
            </a:r>
            <a:r>
              <a:rPr lang="en-US" sz="2800" dirty="0">
                <a:latin typeface="Tempus Sans ITC" pitchFamily="82" charset="0"/>
              </a:rPr>
              <a:t> orang untuk </a:t>
            </a:r>
            <a:r>
              <a:rPr lang="en-US" sz="2800" dirty="0" err="1">
                <a:latin typeface="Tempus Sans ITC" pitchFamily="82" charset="0"/>
              </a:rPr>
              <a:t>berkunjung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ke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tempat</a:t>
            </a:r>
            <a:r>
              <a:rPr lang="en-US" sz="2800" dirty="0">
                <a:latin typeface="Tempus Sans ITC" pitchFamily="82" charset="0"/>
              </a:rPr>
              <a:t> </a:t>
            </a:r>
            <a:r>
              <a:rPr lang="en-US" sz="2800" dirty="0" err="1">
                <a:latin typeface="Tempus Sans ITC" pitchFamily="82" charset="0"/>
              </a:rPr>
              <a:t>tersebut</a:t>
            </a:r>
            <a:r>
              <a:rPr lang="en-US" sz="2800" dirty="0">
                <a:latin typeface="Tempus Sans ITC" pitchFamily="82" charset="0"/>
              </a:rPr>
              <a:t>.</a:t>
            </a:r>
          </a:p>
          <a:p>
            <a:pPr marL="365760" indent="-256032">
              <a:buFont typeface="Wingdings 3"/>
              <a:buChar char=""/>
              <a:defRPr/>
            </a:pPr>
            <a:endParaRPr lang="en-US" dirty="0" smtClean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2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60261" y="313386"/>
            <a:ext cx="8596668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Elemen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Destinasi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 </a:t>
            </a:r>
            <a:r>
              <a:rPr lang="en-US" sz="4400" b="1" dirty="0" err="1" smtClean="0">
                <a:solidFill>
                  <a:schemeClr val="accent1">
                    <a:lumMod val="75000"/>
                  </a:schemeClr>
                </a:solidFill>
                <a:latin typeface="Tempus Sans ITC" panose="04020404030D07020202" pitchFamily="82" charset="0"/>
              </a:rPr>
              <a:t>Pariwisata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43189" y="1532585"/>
            <a:ext cx="8230813" cy="5151549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4100" b="1" dirty="0" smtClean="0">
                <a:latin typeface="Tempus Sans ITC" panose="04020404030D07020202" pitchFamily="82" charset="0"/>
              </a:rPr>
              <a:t>Attractions,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4100" b="1" dirty="0" smtClean="0">
                <a:latin typeface="Tempus Sans ITC" panose="04020404030D07020202" pitchFamily="82" charset="0"/>
              </a:rPr>
              <a:t>Accessibility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4100" b="1" dirty="0" smtClean="0">
                <a:latin typeface="Tempus Sans ITC" panose="04020404030D07020202" pitchFamily="82" charset="0"/>
              </a:rPr>
              <a:t>Amenities</a:t>
            </a:r>
            <a:endParaRPr lang="id-ID" sz="4100" b="1" dirty="0" smtClean="0">
              <a:latin typeface="Tempus Sans ITC" panose="04020404030D07020202" pitchFamily="8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sz="4100" b="1" dirty="0" smtClean="0">
                <a:latin typeface="Tempus Sans ITC" panose="04020404030D07020202" pitchFamily="82" charset="0"/>
              </a:rPr>
              <a:t>Anceleries Services</a:t>
            </a:r>
            <a:endParaRPr lang="en-US" sz="4100" b="1" dirty="0" smtClean="0">
              <a:latin typeface="Tempus Sans ITC" panose="04020404030D07020202" pitchFamily="8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4100" b="1" dirty="0" smtClean="0">
                <a:solidFill>
                  <a:srgbClr val="FF0000"/>
                </a:solidFill>
                <a:latin typeface="Tempus Sans ITC" panose="04020404030D07020202" pitchFamily="82" charset="0"/>
              </a:rPr>
              <a:t>Human Resources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4100" b="1" dirty="0" smtClean="0">
                <a:latin typeface="Tempus Sans ITC" panose="04020404030D07020202" pitchFamily="82" charset="0"/>
              </a:rPr>
              <a:t>Image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4100" b="1" dirty="0" smtClean="0">
                <a:latin typeface="Tempus Sans ITC" panose="04020404030D07020202" pitchFamily="82" charset="0"/>
              </a:rPr>
              <a:t>Price</a:t>
            </a:r>
            <a:endParaRPr lang="id-ID" sz="4100" b="1" dirty="0" smtClean="0">
              <a:latin typeface="Tempus Sans ITC" panose="04020404030D07020202" pitchFamily="82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id-ID" sz="4100" b="1" dirty="0" smtClean="0">
                <a:latin typeface="Tempus Sans ITC" panose="04020404030D07020202" pitchFamily="82" charset="0"/>
              </a:rPr>
              <a:t>Community Involvement</a:t>
            </a:r>
            <a:endParaRPr lang="en-US" sz="4100" b="1" dirty="0" smtClean="0">
              <a:latin typeface="Tempus Sans ITC" panose="04020404030D07020202" pitchFamily="82" charset="0"/>
            </a:endParaRPr>
          </a:p>
          <a:p>
            <a:pPr marL="0" indent="0" algn="r" eaLnBrk="1" hangingPunct="1">
              <a:buNone/>
            </a:pPr>
            <a:endParaRPr lang="id-ID" sz="2000" b="1" i="1" dirty="0" smtClean="0">
              <a:latin typeface="Tempus Sans ITC" panose="04020404030D07020202" pitchFamily="82" charset="0"/>
            </a:endParaRPr>
          </a:p>
          <a:p>
            <a:pPr marL="0" indent="0" algn="r" eaLnBrk="1" hangingPunct="1">
              <a:buNone/>
            </a:pPr>
            <a:endParaRPr lang="id-ID" sz="2000" b="1" i="1" dirty="0" smtClean="0">
              <a:latin typeface="Tempus Sans ITC" panose="04020404030D07020202" pitchFamily="82" charset="0"/>
            </a:endParaRPr>
          </a:p>
          <a:p>
            <a:pPr marL="0" indent="0" algn="r">
              <a:buNone/>
            </a:pPr>
            <a:r>
              <a:rPr lang="en-US" sz="2000" b="1" i="1" dirty="0" err="1" smtClean="0">
                <a:latin typeface="Tempus Sans ITC" panose="04020404030D07020202" pitchFamily="82" charset="0"/>
              </a:rPr>
              <a:t>Sumber</a:t>
            </a:r>
            <a:r>
              <a:rPr lang="en-US" sz="2000" b="1" i="1" dirty="0" smtClean="0">
                <a:latin typeface="Tempus Sans ITC" panose="04020404030D07020202" pitchFamily="82" charset="0"/>
              </a:rPr>
              <a:t> </a:t>
            </a:r>
            <a:r>
              <a:rPr lang="en-US" sz="2000" b="1" i="1" dirty="0">
                <a:latin typeface="Tempus Sans ITC" panose="04020404030D07020202" pitchFamily="82" charset="0"/>
              </a:rPr>
              <a:t>: </a:t>
            </a:r>
            <a:r>
              <a:rPr lang="en-US" sz="2000" b="1" dirty="0" err="1">
                <a:latin typeface="Tempus Sans ITC" pitchFamily="82" charset="0"/>
              </a:rPr>
              <a:t>Bukart</a:t>
            </a:r>
            <a:r>
              <a:rPr lang="en-US" sz="2000" b="1" dirty="0">
                <a:latin typeface="Tempus Sans ITC" pitchFamily="82" charset="0"/>
              </a:rPr>
              <a:t> &amp; </a:t>
            </a:r>
            <a:r>
              <a:rPr lang="en-US" sz="2000" b="1" dirty="0" err="1" smtClean="0">
                <a:latin typeface="Tempus Sans ITC" pitchFamily="82" charset="0"/>
              </a:rPr>
              <a:t>Medlik</a:t>
            </a:r>
            <a:r>
              <a:rPr lang="en-US" sz="2000" b="1" dirty="0" smtClean="0">
                <a:latin typeface="Tempus Sans ITC" pitchFamily="82" charset="0"/>
              </a:rPr>
              <a:t>; </a:t>
            </a:r>
            <a:r>
              <a:rPr lang="en-US" sz="2000" b="1" dirty="0">
                <a:latin typeface="Tempus Sans ITC" pitchFamily="82" charset="0"/>
              </a:rPr>
              <a:t>Cooper, </a:t>
            </a:r>
            <a:r>
              <a:rPr lang="en-US" sz="2000" b="1" dirty="0" smtClean="0">
                <a:latin typeface="Tempus Sans ITC" panose="04020404030D07020202" pitchFamily="82" charset="0"/>
              </a:rPr>
              <a:t>UNWTO</a:t>
            </a:r>
            <a:endParaRPr lang="en-US" sz="2000" b="1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1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400" b="1" dirty="0" err="1">
                <a:latin typeface="Tempus Sans ITC" panose="04020404030D07020202" pitchFamily="82" charset="0"/>
              </a:rPr>
              <a:t>Potensi</a:t>
            </a:r>
            <a:r>
              <a:rPr lang="en-US" sz="4400" b="1" dirty="0">
                <a:latin typeface="Tempus Sans ITC" panose="04020404030D07020202" pitchFamily="82" charset="0"/>
              </a:rPr>
              <a:t> </a:t>
            </a:r>
            <a:r>
              <a:rPr lang="en-US" sz="4400" b="1" dirty="0" err="1">
                <a:latin typeface="Tempus Sans ITC" panose="04020404030D07020202" pitchFamily="82" charset="0"/>
              </a:rPr>
              <a:t>Sumberdaya</a:t>
            </a:r>
            <a:r>
              <a:rPr lang="en-US" sz="4400" b="1" dirty="0">
                <a:latin typeface="Tempus Sans ITC" panose="04020404030D07020202" pitchFamily="82" charset="0"/>
              </a:rPr>
              <a:t> </a:t>
            </a:r>
            <a:r>
              <a:rPr lang="en-US" sz="4400" b="1" dirty="0" err="1">
                <a:latin typeface="Tempus Sans ITC" panose="04020404030D07020202" pitchFamily="82" charset="0"/>
              </a:rPr>
              <a:t>Wisata</a:t>
            </a:r>
            <a:endParaRPr lang="en-US" sz="4400" b="1" dirty="0">
              <a:latin typeface="Tempus Sans ITC" panose="04020404030D07020202" pitchFamily="82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4760" y="1645434"/>
            <a:ext cx="8596668" cy="448491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3600" dirty="0" err="1" smtClean="0">
                <a:latin typeface="Tempus Sans ITC" panose="04020404030D07020202" pitchFamily="82" charset="0"/>
              </a:rPr>
              <a:t>Segala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potensi</a:t>
            </a:r>
            <a:r>
              <a:rPr lang="en-US" sz="3600" dirty="0" smtClean="0">
                <a:latin typeface="Tempus Sans ITC" panose="04020404030D07020202" pitchFamily="82" charset="0"/>
              </a:rPr>
              <a:t> (</a:t>
            </a:r>
            <a:r>
              <a:rPr lang="en-US" sz="3600" dirty="0" err="1" smtClean="0">
                <a:latin typeface="Tempus Sans ITC" panose="04020404030D07020202" pitchFamily="82" charset="0"/>
              </a:rPr>
              <a:t>Alam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dan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Budaya</a:t>
            </a:r>
            <a:r>
              <a:rPr lang="en-US" sz="3600" dirty="0" smtClean="0">
                <a:latin typeface="Tempus Sans ITC" panose="04020404030D07020202" pitchFamily="82" charset="0"/>
              </a:rPr>
              <a:t>) yang </a:t>
            </a:r>
            <a:r>
              <a:rPr lang="en-US" sz="3600" dirty="0" err="1" smtClean="0">
                <a:latin typeface="Tempus Sans ITC" panose="04020404030D07020202" pitchFamily="82" charset="0"/>
              </a:rPr>
              <a:t>dimiliki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oleh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suatu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daerah</a:t>
            </a:r>
            <a:r>
              <a:rPr lang="en-US" sz="3600" dirty="0" smtClean="0">
                <a:latin typeface="Tempus Sans ITC" panose="04020404030D07020202" pitchFamily="82" charset="0"/>
              </a:rPr>
              <a:t>.  </a:t>
            </a:r>
            <a:r>
              <a:rPr lang="en-US" sz="3600" dirty="0" err="1" smtClean="0">
                <a:latin typeface="Tempus Sans ITC" panose="04020404030D07020202" pitchFamily="82" charset="0"/>
              </a:rPr>
              <a:t>Potensi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tsb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dapat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dikembangkan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sebagai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smtClean="0">
                <a:latin typeface="Tempus Sans ITC" panose="04020404030D07020202" pitchFamily="82" charset="0"/>
              </a:rPr>
              <a:t>D</a:t>
            </a:r>
            <a:r>
              <a:rPr lang="id-ID" sz="3600" dirty="0" smtClean="0">
                <a:latin typeface="Tempus Sans ITC" panose="04020404030D07020202" pitchFamily="82" charset="0"/>
              </a:rPr>
              <a:t>estinasi </a:t>
            </a:r>
            <a:r>
              <a:rPr lang="en-US" sz="3600" dirty="0" err="1" smtClean="0">
                <a:latin typeface="Tempus Sans ITC" panose="04020404030D07020202" pitchFamily="82" charset="0"/>
              </a:rPr>
              <a:t>dengan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menambahkan</a:t>
            </a:r>
            <a:r>
              <a:rPr lang="en-US" sz="3600" dirty="0" smtClean="0">
                <a:latin typeface="Tempus Sans ITC" panose="04020404030D07020202" pitchFamily="82" charset="0"/>
              </a:rPr>
              <a:t> / </a:t>
            </a:r>
            <a:r>
              <a:rPr lang="en-US" sz="3600" dirty="0" err="1" smtClean="0">
                <a:latin typeface="Tempus Sans ITC" panose="04020404030D07020202" pitchFamily="82" charset="0"/>
              </a:rPr>
              <a:t>membangun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kemudahan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dan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berbagai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fasilitas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wisata</a:t>
            </a:r>
            <a:r>
              <a:rPr lang="en-US" sz="3600" dirty="0" smtClean="0">
                <a:latin typeface="Tempus Sans ITC" panose="04020404030D07020202" pitchFamily="82" charset="0"/>
              </a:rPr>
              <a:t>, </a:t>
            </a:r>
            <a:r>
              <a:rPr lang="en-US" sz="3600" dirty="0" err="1" smtClean="0">
                <a:latin typeface="Tempus Sans ITC" panose="04020404030D07020202" pitchFamily="82" charset="0"/>
              </a:rPr>
              <a:t>dan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mempromosikannya</a:t>
            </a:r>
            <a:r>
              <a:rPr lang="en-US" sz="3600" dirty="0" smtClean="0">
                <a:latin typeface="Tempus Sans ITC" panose="04020404030D07020202" pitchFamily="82" charset="0"/>
              </a:rPr>
              <a:t>, </a:t>
            </a:r>
            <a:r>
              <a:rPr lang="en-US" sz="3600" dirty="0" err="1" smtClean="0">
                <a:latin typeface="Tempus Sans ITC" panose="04020404030D07020202" pitchFamily="82" charset="0"/>
              </a:rPr>
              <a:t>sehingga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dikenal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oleh</a:t>
            </a:r>
            <a:r>
              <a:rPr lang="en-US" sz="3600" dirty="0" smtClean="0">
                <a:latin typeface="Tempus Sans ITC" panose="04020404030D07020202" pitchFamily="82" charset="0"/>
              </a:rPr>
              <a:t> </a:t>
            </a:r>
            <a:r>
              <a:rPr lang="en-US" sz="3600" dirty="0" err="1" smtClean="0">
                <a:latin typeface="Tempus Sans ITC" panose="04020404030D07020202" pitchFamily="82" charset="0"/>
              </a:rPr>
              <a:t>wisatawan</a:t>
            </a:r>
            <a:r>
              <a:rPr lang="en-US" sz="3600" dirty="0" smtClean="0">
                <a:latin typeface="Tempus Sans ITC" panose="04020404030D07020202" pitchFamily="8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42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47729"/>
            <a:ext cx="5372637" cy="759854"/>
          </a:xfrm>
        </p:spPr>
        <p:txBody>
          <a:bodyPr>
            <a:noAutofit/>
          </a:bodyPr>
          <a:lstStyle/>
          <a:p>
            <a:pPr eaLnBrk="1" hangingPunct="1"/>
            <a:r>
              <a:rPr lang="en-US" sz="4400" b="1" dirty="0" err="1" smtClean="0">
                <a:latin typeface="Tempus Sans ITC" panose="04020404030D07020202" pitchFamily="82" charset="0"/>
              </a:rPr>
              <a:t>Produk</a:t>
            </a:r>
            <a:r>
              <a:rPr lang="en-US" sz="4400" b="1" dirty="0" smtClean="0">
                <a:latin typeface="Tempus Sans ITC" panose="04020404030D07020202" pitchFamily="82" charset="0"/>
              </a:rPr>
              <a:t> </a:t>
            </a:r>
            <a:r>
              <a:rPr lang="en-US" sz="4400" b="1" dirty="0" err="1" smtClean="0">
                <a:latin typeface="Tempus Sans ITC" panose="04020404030D07020202" pitchFamily="82" charset="0"/>
              </a:rPr>
              <a:t>Wisata</a:t>
            </a:r>
            <a:endParaRPr lang="en-US" sz="4400" b="1" dirty="0" smtClean="0">
              <a:latin typeface="Tempus Sans ITC" panose="04020404030D07020202" pitchFamily="8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20591" y="1350135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empus Sans ITC" panose="04020404030D07020202" pitchFamily="82" charset="0"/>
              </a:rPr>
              <a:t>Segala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sesuatu</a:t>
            </a:r>
            <a:r>
              <a:rPr lang="en-US" sz="2800" dirty="0">
                <a:latin typeface="Tempus Sans ITC" panose="04020404030D07020202" pitchFamily="82" charset="0"/>
              </a:rPr>
              <a:t> yang </a:t>
            </a:r>
            <a:r>
              <a:rPr lang="en-US" sz="2800" dirty="0" err="1">
                <a:latin typeface="Tempus Sans ITC" panose="04020404030D07020202" pitchFamily="82" charset="0"/>
              </a:rPr>
              <a:t>dinikmati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oleh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wisatawan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selama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mereka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berkunjung</a:t>
            </a:r>
            <a:r>
              <a:rPr lang="en-US" sz="2800" dirty="0">
                <a:latin typeface="Tempus Sans ITC" panose="04020404030D07020202" pitchFamily="82" charset="0"/>
              </a:rPr>
              <a:t>. </a:t>
            </a:r>
            <a:r>
              <a:rPr lang="en-US" sz="2800" dirty="0" err="1">
                <a:latin typeface="Tempus Sans ITC" panose="04020404030D07020202" pitchFamily="82" charset="0"/>
              </a:rPr>
              <a:t>dapat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berupa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barang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publik</a:t>
            </a:r>
            <a:r>
              <a:rPr lang="en-US" sz="2800" dirty="0">
                <a:latin typeface="Tempus Sans ITC" panose="04020404030D07020202" pitchFamily="82" charset="0"/>
              </a:rPr>
              <a:t>, </a:t>
            </a:r>
            <a:r>
              <a:rPr lang="en-US" sz="2800" i="1" dirty="0">
                <a:latin typeface="Tempus Sans ITC" panose="04020404030D07020202" pitchFamily="82" charset="0"/>
              </a:rPr>
              <a:t>private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maupun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campuran</a:t>
            </a:r>
            <a:r>
              <a:rPr lang="en-US" sz="2800" dirty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empus Sans ITC" panose="04020404030D07020202" pitchFamily="82" charset="0"/>
              </a:rPr>
              <a:t>Seluruh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pengalaman</a:t>
            </a:r>
            <a:r>
              <a:rPr lang="en-US" sz="2800" dirty="0">
                <a:latin typeface="Tempus Sans ITC" panose="04020404030D07020202" pitchFamily="82" charset="0"/>
              </a:rPr>
              <a:t> yang </a:t>
            </a:r>
            <a:r>
              <a:rPr lang="en-US" sz="2800" dirty="0" err="1">
                <a:latin typeface="Tempus Sans ITC" panose="04020404030D07020202" pitchFamily="82" charset="0"/>
              </a:rPr>
              <a:t>diperoleh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wisatawan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dari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sejak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mereka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meninggalkan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rumah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sampai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kembali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lagi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ke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tempat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asalnya</a:t>
            </a:r>
            <a:r>
              <a:rPr lang="en-US" sz="2800" dirty="0">
                <a:latin typeface="Tempus Sans ITC" panose="04020404030D07020202" pitchFamily="82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empus Sans ITC" panose="04020404030D07020202" pitchFamily="82" charset="0"/>
              </a:rPr>
              <a:t>Kapan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smtClean="0">
                <a:latin typeface="Tempus Sans ITC" panose="04020404030D07020202" pitchFamily="82" charset="0"/>
              </a:rPr>
              <a:t>D</a:t>
            </a:r>
            <a:r>
              <a:rPr lang="id-ID" sz="2800" dirty="0" smtClean="0">
                <a:latin typeface="Tempus Sans ITC" panose="04020404030D07020202" pitchFamily="82" charset="0"/>
              </a:rPr>
              <a:t>estinasi memiliki </a:t>
            </a:r>
            <a:r>
              <a:rPr lang="en-US" sz="2800" dirty="0" err="1" smtClean="0">
                <a:latin typeface="Tempus Sans ITC" panose="04020404030D07020202" pitchFamily="82" charset="0"/>
              </a:rPr>
              <a:t>daya</a:t>
            </a:r>
            <a:r>
              <a:rPr lang="en-US" sz="2800" dirty="0" smtClean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saing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tinggi</a:t>
            </a:r>
            <a:r>
              <a:rPr lang="en-US" sz="2800" dirty="0">
                <a:latin typeface="Tempus Sans ITC" panose="04020404030D07020202" pitchFamily="82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empus Sans ITC" panose="04020404030D07020202" pitchFamily="82" charset="0"/>
              </a:rPr>
              <a:t>Apabila</a:t>
            </a:r>
            <a:r>
              <a:rPr lang="en-US" sz="2800" dirty="0">
                <a:latin typeface="Tempus Sans ITC" panose="04020404030D07020202" pitchFamily="82" charset="0"/>
              </a:rPr>
              <a:t>: - </a:t>
            </a:r>
            <a:r>
              <a:rPr lang="en-US" sz="2800" dirty="0" err="1">
                <a:latin typeface="Tempus Sans ITC" panose="04020404030D07020202" pitchFamily="82" charset="0"/>
              </a:rPr>
              <a:t>Produknya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unggul</a:t>
            </a:r>
            <a:endParaRPr lang="en-US" sz="2800" dirty="0"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empus Sans ITC" panose="04020404030D07020202" pitchFamily="82" charset="0"/>
              </a:rPr>
              <a:t>                 </a:t>
            </a:r>
            <a:r>
              <a:rPr lang="id-ID" sz="2800" dirty="0" smtClean="0">
                <a:latin typeface="Tempus Sans ITC" panose="04020404030D07020202" pitchFamily="82" charset="0"/>
              </a:rPr>
              <a:t>  </a:t>
            </a:r>
            <a:r>
              <a:rPr lang="en-US" sz="2800" dirty="0" smtClean="0">
                <a:latin typeface="Tempus Sans ITC" panose="04020404030D07020202" pitchFamily="82" charset="0"/>
              </a:rPr>
              <a:t>- </a:t>
            </a:r>
            <a:r>
              <a:rPr lang="en-US" sz="2800" dirty="0" err="1">
                <a:latin typeface="Tempus Sans ITC" panose="04020404030D07020202" pitchFamily="82" charset="0"/>
              </a:rPr>
              <a:t>SDMnya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Profesional</a:t>
            </a:r>
            <a:endParaRPr lang="en-US" sz="2800" dirty="0"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empus Sans ITC" panose="04020404030D07020202" pitchFamily="82" charset="0"/>
              </a:rPr>
              <a:t>                 </a:t>
            </a:r>
            <a:r>
              <a:rPr lang="id-ID" sz="2800" dirty="0" smtClean="0">
                <a:latin typeface="Tempus Sans ITC" panose="04020404030D07020202" pitchFamily="82" charset="0"/>
              </a:rPr>
              <a:t>  </a:t>
            </a:r>
            <a:r>
              <a:rPr lang="en-US" sz="2800" dirty="0" smtClean="0">
                <a:latin typeface="Tempus Sans ITC" panose="04020404030D07020202" pitchFamily="82" charset="0"/>
              </a:rPr>
              <a:t>- </a:t>
            </a:r>
            <a:r>
              <a:rPr lang="en-US" sz="2800" dirty="0" err="1">
                <a:latin typeface="Tempus Sans ITC" panose="04020404030D07020202" pitchFamily="82" charset="0"/>
              </a:rPr>
              <a:t>Harganya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kompetitif</a:t>
            </a:r>
            <a:endParaRPr lang="en-US" sz="2800" dirty="0"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empus Sans ITC" panose="04020404030D07020202" pitchFamily="82" charset="0"/>
              </a:rPr>
              <a:t>                 </a:t>
            </a:r>
            <a:r>
              <a:rPr lang="id-ID" sz="2800" dirty="0" smtClean="0">
                <a:latin typeface="Tempus Sans ITC" panose="04020404030D07020202" pitchFamily="82" charset="0"/>
              </a:rPr>
              <a:t>  </a:t>
            </a:r>
            <a:r>
              <a:rPr lang="en-US" sz="2800" dirty="0" smtClean="0">
                <a:latin typeface="Tempus Sans ITC" panose="04020404030D07020202" pitchFamily="82" charset="0"/>
              </a:rPr>
              <a:t>- </a:t>
            </a:r>
            <a:r>
              <a:rPr lang="en-US" sz="2800" dirty="0" err="1">
                <a:latin typeface="Tempus Sans ITC" panose="04020404030D07020202" pitchFamily="82" charset="0"/>
              </a:rPr>
              <a:t>Mudah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dijangkau</a:t>
            </a:r>
            <a:r>
              <a:rPr lang="en-US" sz="2800" dirty="0">
                <a:latin typeface="Tempus Sans ITC" panose="04020404030D07020202" pitchFamily="82" charset="0"/>
              </a:rPr>
              <a:t> (</a:t>
            </a:r>
            <a:r>
              <a:rPr lang="en-US" sz="2800" i="1" dirty="0" err="1">
                <a:latin typeface="Tempus Sans ITC" panose="04020404030D07020202" pitchFamily="82" charset="0"/>
              </a:rPr>
              <a:t>aksessible</a:t>
            </a:r>
            <a:r>
              <a:rPr lang="en-US" sz="2800" dirty="0">
                <a:latin typeface="Tempus Sans ITC" panose="04020404030D07020202" pitchFamily="82" charset="0"/>
              </a:rPr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latin typeface="Tempus Sans ITC" panose="04020404030D07020202" pitchFamily="82" charset="0"/>
              </a:rPr>
              <a:t>               </a:t>
            </a:r>
            <a:r>
              <a:rPr lang="id-ID" sz="2800" dirty="0" smtClean="0">
                <a:latin typeface="Tempus Sans ITC" panose="04020404030D07020202" pitchFamily="82" charset="0"/>
              </a:rPr>
              <a:t>  </a:t>
            </a:r>
            <a:r>
              <a:rPr lang="en-US" sz="2800" dirty="0" smtClean="0">
                <a:latin typeface="Tempus Sans ITC" panose="04020404030D07020202" pitchFamily="82" charset="0"/>
              </a:rPr>
              <a:t>  </a:t>
            </a:r>
            <a:r>
              <a:rPr lang="en-US" sz="2800" dirty="0">
                <a:latin typeface="Tempus Sans ITC" panose="04020404030D07020202" pitchFamily="82" charset="0"/>
              </a:rPr>
              <a:t>- </a:t>
            </a:r>
            <a:r>
              <a:rPr lang="en-US" sz="2800" dirty="0" err="1">
                <a:latin typeface="Tempus Sans ITC" panose="04020404030D07020202" pitchFamily="82" charset="0"/>
              </a:rPr>
              <a:t>Informasinya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tersebar</a:t>
            </a:r>
            <a:r>
              <a:rPr lang="en-US" sz="2800" dirty="0">
                <a:latin typeface="Tempus Sans ITC" panose="04020404030D07020202" pitchFamily="82" charset="0"/>
              </a:rPr>
              <a:t> </a:t>
            </a:r>
            <a:r>
              <a:rPr lang="en-US" sz="2800" dirty="0" err="1">
                <a:latin typeface="Tempus Sans ITC" panose="04020404030D07020202" pitchFamily="82" charset="0"/>
              </a:rPr>
              <a:t>luas</a:t>
            </a:r>
            <a:endParaRPr lang="en-US" sz="2800" dirty="0">
              <a:latin typeface="Tempus Sans ITC" panose="04020404030D07020202" pitchFamily="82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>
              <a:latin typeface="Tempus Sans ITC" panose="04020404030D07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904</TotalTime>
  <Words>1102</Words>
  <Application>Microsoft Office PowerPoint</Application>
  <PresentationFormat>Widescreen</PresentationFormat>
  <Paragraphs>197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 Unicode MS</vt:lpstr>
      <vt:lpstr>MS Mincho</vt:lpstr>
      <vt:lpstr>ＭＳ Ｐゴシック</vt:lpstr>
      <vt:lpstr>Aharoni</vt:lpstr>
      <vt:lpstr>Arial</vt:lpstr>
      <vt:lpstr>Book Antiqua</vt:lpstr>
      <vt:lpstr>Calibri</vt:lpstr>
      <vt:lpstr>Tahoma</vt:lpstr>
      <vt:lpstr>Tempus Sans ITC</vt:lpstr>
      <vt:lpstr>Times New Roman</vt:lpstr>
      <vt:lpstr>Trebuchet MS</vt:lpstr>
      <vt:lpstr>Verdana</vt:lpstr>
      <vt:lpstr>Wingdings</vt:lpstr>
      <vt:lpstr>Wingdings 3</vt:lpstr>
      <vt:lpstr>Facet</vt:lpstr>
      <vt:lpstr>KONSEP PENGELOLAAN DESTINASI PARIWISATA</vt:lpstr>
      <vt:lpstr>Tujuan Pembangunan Kepariwisataan  Undang-Undang Kepariwisataan (UU N0.10, 2009)</vt:lpstr>
      <vt:lpstr>Norma Pembangunan Kepariwisataan Indonesia </vt:lpstr>
      <vt:lpstr>Undang-Undang Kepariwisataan (UU No.10, 2009) </vt:lpstr>
      <vt:lpstr>BEBERAPA PENGERTIAN  DESTINASI </vt:lpstr>
      <vt:lpstr>PowerPoint Presentation</vt:lpstr>
      <vt:lpstr>Elemen Destinasi Pariwisata</vt:lpstr>
      <vt:lpstr>Potensi Sumberdaya Wisata</vt:lpstr>
      <vt:lpstr>Produk Wisata</vt:lpstr>
      <vt:lpstr>Karakteristik Destinasi sebagai Produk Wisata</vt:lpstr>
      <vt:lpstr>Destinasi sebagai Produk Wisata Unggul</vt:lpstr>
      <vt:lpstr>SDM Professional</vt:lpstr>
      <vt:lpstr>PowerPoint Presentation</vt:lpstr>
      <vt:lpstr>Pengelolaan DTW</vt:lpstr>
      <vt:lpstr>Aktivitas Pembentukan dan Pengembangan Pengelolaan Destinasi</vt:lpstr>
      <vt:lpstr>Langkah Strategis Pengelolaan Destinasi</vt:lpstr>
      <vt:lpstr>PowerPoint Presentation</vt:lpstr>
      <vt:lpstr>INDIKATOR KEBERHASILAN  PENGELOLAAN DESTINASI</vt:lpstr>
      <vt:lpstr>ASPEK  KEBERHASILAN PENGELOLAAN DESTINASI</vt:lpstr>
      <vt:lpstr>PowerPoint Presentation</vt:lpstr>
      <vt:lpstr>Profil Danau Batur : Kintamani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Wayan Mertha</dc:creator>
  <cp:lastModifiedBy>Wayan Mertha</cp:lastModifiedBy>
  <cp:revision>31</cp:revision>
  <dcterms:created xsi:type="dcterms:W3CDTF">2019-05-14T00:48:48Z</dcterms:created>
  <dcterms:modified xsi:type="dcterms:W3CDTF">2019-05-16T05:59:02Z</dcterms:modified>
</cp:coreProperties>
</file>